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4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5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  <p:sldMasterId id="2147483666" r:id="rId2"/>
    <p:sldMasterId id="2147483672" r:id="rId3"/>
    <p:sldMasterId id="2147483678" r:id="rId4"/>
    <p:sldMasterId id="2147483696" r:id="rId5"/>
    <p:sldMasterId id="2147483684" r:id="rId6"/>
  </p:sldMasterIdLst>
  <p:notesMasterIdLst>
    <p:notesMasterId r:id="rId26"/>
  </p:notesMasterIdLst>
  <p:handoutMasterIdLst>
    <p:handoutMasterId r:id="rId27"/>
  </p:handoutMasterIdLst>
  <p:sldIdLst>
    <p:sldId id="751" r:id="rId7"/>
    <p:sldId id="793" r:id="rId8"/>
    <p:sldId id="829" r:id="rId9"/>
    <p:sldId id="830" r:id="rId10"/>
    <p:sldId id="831" r:id="rId11"/>
    <p:sldId id="800" r:id="rId12"/>
    <p:sldId id="822" r:id="rId13"/>
    <p:sldId id="801" r:id="rId14"/>
    <p:sldId id="832" r:id="rId15"/>
    <p:sldId id="809" r:id="rId16"/>
    <p:sldId id="823" r:id="rId17"/>
    <p:sldId id="824" r:id="rId18"/>
    <p:sldId id="825" r:id="rId19"/>
    <p:sldId id="826" r:id="rId20"/>
    <p:sldId id="827" r:id="rId21"/>
    <p:sldId id="828" r:id="rId22"/>
    <p:sldId id="816" r:id="rId23"/>
    <p:sldId id="833" r:id="rId24"/>
    <p:sldId id="817" r:id="rId25"/>
  </p:sldIdLst>
  <p:sldSz cx="9144000" cy="6858000" type="screen4x3"/>
  <p:notesSz cx="6797675" cy="9928225"/>
  <p:embeddedFontLst>
    <p:embeddedFont>
      <p:font typeface="Wingdings 2" panose="05020102010507070707" pitchFamily="18" charset="2"/>
      <p:regular r:id="rId28"/>
    </p:embeddedFont>
    <p:embeddedFont>
      <p:font typeface="HY견고딕" panose="02030600000101010101" pitchFamily="18" charset="-127"/>
      <p:regular r:id="rId29"/>
    </p:embeddedFont>
    <p:embeddedFont>
      <p:font typeface="맑은 고딕" panose="020B0503020000020004" pitchFamily="50" charset="-127"/>
      <p:regular r:id="rId30"/>
      <p:bold r:id="rId31"/>
    </p:embeddedFont>
    <p:embeddedFont>
      <p:font typeface="Tahoma" panose="020B0604030504040204" pitchFamily="34" charset="0"/>
      <p:regular r:id="rId32"/>
      <p:bold r:id="rId33"/>
    </p:embeddedFont>
    <p:embeddedFont>
      <p:font typeface="HY헤드라인M" panose="02030600000101010101" pitchFamily="18" charset="-127"/>
      <p:regular r:id="rId3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35C0ABF4-BA33-4239-BA0A-E6E14345C9F9}">
          <p14:sldIdLst>
            <p14:sldId id="751"/>
            <p14:sldId id="793"/>
            <p14:sldId id="829"/>
            <p14:sldId id="830"/>
            <p14:sldId id="831"/>
            <p14:sldId id="800"/>
            <p14:sldId id="822"/>
            <p14:sldId id="801"/>
            <p14:sldId id="832"/>
            <p14:sldId id="809"/>
            <p14:sldId id="823"/>
            <p14:sldId id="824"/>
            <p14:sldId id="825"/>
            <p14:sldId id="826"/>
            <p14:sldId id="827"/>
            <p14:sldId id="828"/>
            <p14:sldId id="816"/>
            <p14:sldId id="833"/>
            <p14:sldId id="817"/>
          </p14:sldIdLst>
        </p14:section>
        <p14:section name="제목 없는 구역" id="{E7BCF3A8-54AE-411D-BEBE-A0A954FF0BEC}">
          <p14:sldIdLst/>
        </p14:section>
      </p14:sectionLst>
    </p:ext>
    <p:ext uri="{EFAFB233-063F-42B5-8137-9DF3F51BA10A}">
      <p15:sldGuideLst xmlns:p15="http://schemas.microsoft.com/office/powerpoint/2012/main" xmlns="">
        <p15:guide id="1" orient="horz" pos="2069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9900"/>
    <a:srgbClr val="BBB129"/>
    <a:srgbClr val="C8B338"/>
    <a:srgbClr val="663300"/>
    <a:srgbClr val="33CC33"/>
    <a:srgbClr val="039703"/>
    <a:srgbClr val="308888"/>
    <a:srgbClr val="E3DE00"/>
    <a:srgbClr val="993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35758FB7-9AC5-4552-8A53-C91805E547FA}" styleName="테마 스타일 1 - 강조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262" autoAdjust="0"/>
    <p:restoredTop sz="91208" autoAdjust="0"/>
  </p:normalViewPr>
  <p:slideViewPr>
    <p:cSldViewPr>
      <p:cViewPr>
        <p:scale>
          <a:sx n="125" d="100"/>
          <a:sy n="125" d="100"/>
        </p:scale>
        <p:origin x="-504" y="-594"/>
      </p:cViewPr>
      <p:guideLst>
        <p:guide orient="horz" pos="2069"/>
        <p:guide pos="2880"/>
      </p:guideLst>
    </p:cSldViewPr>
  </p:slideViewPr>
  <p:outlineViewPr>
    <p:cViewPr>
      <p:scale>
        <a:sx n="33" d="100"/>
        <a:sy n="33" d="100"/>
      </p:scale>
      <p:origin x="0" y="4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0" d="100"/>
        <a:sy n="6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notesMaster" Target="notesMasters/notesMaster1.xml"/><Relationship Id="rId21" Type="http://schemas.openxmlformats.org/officeDocument/2006/relationships/slide" Target="slides/slide15.xml"/><Relationship Id="rId34" Type="http://schemas.openxmlformats.org/officeDocument/2006/relationships/font" Target="fonts/font7.fntdata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font" Target="fonts/font6.fntdata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font" Target="fonts/font5.fntdata"/><Relationship Id="rId37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font" Target="fonts/font1.fntdata"/><Relationship Id="rId36" Type="http://schemas.openxmlformats.org/officeDocument/2006/relationships/viewProps" Target="viewProp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font" Target="fonts/font4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handoutMaster" Target="handoutMasters/handoutMaster1.xml"/><Relationship Id="rId30" Type="http://schemas.openxmlformats.org/officeDocument/2006/relationships/font" Target="fonts/font3.fntdata"/><Relationship Id="rId35" Type="http://schemas.openxmlformats.org/officeDocument/2006/relationships/presProps" Target="presProps.xml"/><Relationship Id="rId8" Type="http://schemas.openxmlformats.org/officeDocument/2006/relationships/slide" Target="slides/slide2.xml"/><Relationship Id="rId3" Type="http://schemas.openxmlformats.org/officeDocument/2006/relationships/slideMaster" Target="slideMasters/slideMaster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AF323E-4D71-4859-859B-CA237D3BA85C}" type="datetimeFigureOut">
              <a:rPr lang="ko-KR" altLang="en-US" smtClean="0"/>
              <a:t>2015-08-18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F01AE2-B199-4D35-95C0-D1CA208AFA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905056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5" y="4"/>
            <a:ext cx="2945659" cy="49641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50" y="4"/>
            <a:ext cx="2945659" cy="49641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A48288-57C7-4296-A44C-50C7625866C7}" type="datetimeFigureOut">
              <a:rPr lang="ko-KR" altLang="en-US" smtClean="0"/>
              <a:pPr/>
              <a:t>2015-08-18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15988" y="742950"/>
            <a:ext cx="4965700" cy="37242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15916"/>
            <a:ext cx="5438140" cy="44677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5" y="9430096"/>
            <a:ext cx="2945659" cy="49641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50" y="9430096"/>
            <a:ext cx="2945659" cy="49641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51523D-19A6-4BD3-9BBB-56D81314C39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50373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7462D56-7573-4C4B-9B04-27DCEC8CDFB6}" type="slidenum">
              <a:rPr lang="en-US" altLang="ko-KR" smtClean="0"/>
              <a:pPr>
                <a:defRPr/>
              </a:pPr>
              <a:t>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3419109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51523D-19A6-4BD3-9BBB-56D81314C399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82132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RAPA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자료를 참고로 수정 필요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51523D-19A6-4BD3-9BBB-56D81314C399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27641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DAC2E-C009-448F-B7C5-5D619751276F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49859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DAC2E-C009-448F-B7C5-5D619751276F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08576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itchFamily="34" charset="0"/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ED402-0501-4C2B-B163-21A42B9387FC}" type="slidenum">
              <a:rPr lang="en-GB" smtClean="0"/>
              <a:pPr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71424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itchFamily="34" charset="0"/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9ED402-0501-4C2B-B163-21A42B9387FC}" type="slidenum">
              <a:rPr lang="en-GB" smtClean="0"/>
              <a:pPr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42118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51523D-19A6-4BD3-9BBB-56D81314C399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39570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51523D-19A6-4BD3-9BBB-56D81314C399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89697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51523D-19A6-4BD3-9BBB-56D81314C399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97538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8.png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8.png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jpeg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EE2FE-EC78-488C-843D-94A37FA26E27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2015-08-18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2B0CCE-FB04-46F9-8E47-8BDD8555C285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27584" y="1922909"/>
            <a:ext cx="7772400" cy="1362075"/>
          </a:xfrm>
        </p:spPr>
        <p:txBody>
          <a:bodyPr anchor="t"/>
          <a:lstStyle>
            <a:lvl1pPr algn="l">
              <a:defRPr sz="4000" b="1" cap="all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0E529-FAB1-471A-8B30-2E46DB5263A1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2015-08-18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2B0CCE-FB04-46F9-8E47-8BDD8555C285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0C167-FFE3-4B58-B702-AC0B1A752814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2015-08-18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2B0CCE-FB04-46F9-8E47-8BDD8555C285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CEE15E-3F8F-48BF-88BB-5104BB9BD13B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2015-08-18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>
            <a:lvl1pPr>
              <a:defRPr b="1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fld id="{262B0CCE-FB04-46F9-8E47-8BDD8555C285}" type="slidenum">
              <a:rPr lang="ko-KR" altLang="en-US" smtClean="0">
                <a:solidFill>
                  <a:prstClr val="black"/>
                </a:solidFill>
              </a:rPr>
              <a:pPr/>
              <a:t>‹#›</a:t>
            </a:fld>
            <a:endParaRPr lang="ko-KR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EE2FE-EC78-488C-843D-94A37FA26E27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2015-08-18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2B0CCE-FB04-46F9-8E47-8BDD8555C285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FA886-8342-41F3-B87B-6DA845A84E0B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2015-08-18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2B0CCE-FB04-46F9-8E47-8BDD8555C285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27584" y="1922909"/>
            <a:ext cx="7772400" cy="1362075"/>
          </a:xfrm>
        </p:spPr>
        <p:txBody>
          <a:bodyPr anchor="t"/>
          <a:lstStyle>
            <a:lvl1pPr algn="l">
              <a:defRPr sz="4000" b="1" cap="all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0E529-FAB1-471A-8B30-2E46DB5263A1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2015-08-18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2B0CCE-FB04-46F9-8E47-8BDD8555C285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0C167-FFE3-4B58-B702-AC0B1A752814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2015-08-18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2B0CCE-FB04-46F9-8E47-8BDD8555C285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CEE15E-3F8F-48BF-88BB-5104BB9BD13B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2015-08-18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>
            <a:lvl1pPr>
              <a:defRPr b="1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fld id="{262B0CCE-FB04-46F9-8E47-8BDD8555C285}" type="slidenum">
              <a:rPr lang="ko-KR" altLang="en-US" smtClean="0">
                <a:solidFill>
                  <a:prstClr val="black"/>
                </a:solidFill>
              </a:rPr>
              <a:pPr/>
              <a:t>‹#›</a:t>
            </a:fld>
            <a:endParaRPr lang="ko-KR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EE2FE-EC78-488C-843D-94A37FA26E27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2015-08-18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2B0CCE-FB04-46F9-8E47-8BDD8555C285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1266" name="Picture 2" descr="C:\Users\user\Documents\마이피플 받은 파일\그림1.jpg"/>
          <p:cNvPicPr preferRelativeResize="0">
            <a:picLocks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996"/>
          <a:stretch/>
        </p:blipFill>
        <p:spPr bwMode="auto">
          <a:xfrm>
            <a:off x="0" y="2583712"/>
            <a:ext cx="9260471" cy="4256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FA886-8342-41F3-B87B-6DA845A84E0B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2015-08-18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262B0CCE-FB04-46F9-8E47-8BDD8555C285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제목 및 내용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FA886-8342-41F3-B87B-6DA845A84E0B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2015-08-18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2B0CCE-FB04-46F9-8E47-8BDD8555C285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2290" name="Picture 2" descr="C:\Users\user\Documents\마이피플 받은 파일\그림3.jpg"/>
          <p:cNvPicPr preferRelativeResize="0">
            <a:picLocks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966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83" b="38928"/>
          <a:stretch/>
        </p:blipFill>
        <p:spPr>
          <a:xfrm>
            <a:off x="6933537" y="22557"/>
            <a:ext cx="2210463" cy="690749"/>
          </a:xfrm>
          <a:prstGeom prst="rect">
            <a:avLst/>
          </a:prstGeom>
        </p:spPr>
      </p:pic>
      <p:pic>
        <p:nvPicPr>
          <p:cNvPr id="6146" name="Picture 2" descr="C:\Users\user\Documents\마이피플 받은 파일\그림11.png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342"/>
            <a:ext cx="9143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63276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27584" y="1922909"/>
            <a:ext cx="7772400" cy="1362075"/>
          </a:xfrm>
        </p:spPr>
        <p:txBody>
          <a:bodyPr anchor="t"/>
          <a:lstStyle>
            <a:lvl1pPr algn="l">
              <a:defRPr sz="4000" b="1" cap="all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0E529-FAB1-471A-8B30-2E46DB5263A1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2015-08-18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2B0CCE-FB04-46F9-8E47-8BDD8555C285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0C167-FFE3-4B58-B702-AC0B1A752814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2015-08-18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2B0CCE-FB04-46F9-8E47-8BDD8555C285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CEE15E-3F8F-48BF-88BB-5104BB9BD13B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2015-08-18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>
            <a:lvl1pPr>
              <a:defRPr b="1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fld id="{262B0CCE-FB04-46F9-8E47-8BDD8555C285}" type="slidenum">
              <a:rPr lang="ko-KR" altLang="en-US" smtClean="0">
                <a:solidFill>
                  <a:prstClr val="black"/>
                </a:solidFill>
              </a:rPr>
              <a:pPr/>
              <a:t>‹#›</a:t>
            </a:fld>
            <a:endParaRPr lang="ko-KR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제목 및 내용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C:\Users\user\Documents\마이피플 받은 파일\그림3.jpg"/>
          <p:cNvPicPr preferRelativeResize="0">
            <a:picLocks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966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12FA886-8342-41F3-B87B-6DA845A84E0B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2015-08-18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2B0CCE-FB04-46F9-8E47-8BDD8555C285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83" b="38928"/>
          <a:stretch/>
        </p:blipFill>
        <p:spPr>
          <a:xfrm>
            <a:off x="6933537" y="22557"/>
            <a:ext cx="2210463" cy="690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9306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79EE2FE-EC78-488C-843D-94A37FA26E27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2015-08-18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2B0CCE-FB04-46F9-8E47-8BDD8555C285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24547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12FA886-8342-41F3-B87B-6DA845A84E0B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2015-08-18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2B0CCE-FB04-46F9-8E47-8BDD8555C285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90595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27584" y="1922909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E60E529-FAB1-471A-8B30-2E46DB5263A1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2015-08-18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2B0CCE-FB04-46F9-8E47-8BDD8555C285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173541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ED0C167-FFE3-4B58-B702-AC0B1A752814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2015-08-18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2B0CCE-FB04-46F9-8E47-8BDD8555C285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387125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BCEE15E-3F8F-48BF-88BB-5104BB9BD13B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2015-08-18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fld id="{262B0CCE-FB04-46F9-8E47-8BDD8555C285}" type="slidenum">
              <a:rPr lang="ko-KR" altLang="en-US" smtClean="0">
                <a:solidFill>
                  <a:prstClr val="black"/>
                </a:solidFill>
              </a:rPr>
              <a:pPr/>
              <a:t>‹#›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93603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27584" y="1922909"/>
            <a:ext cx="7772400" cy="1362075"/>
          </a:xfrm>
        </p:spPr>
        <p:txBody>
          <a:bodyPr anchor="t"/>
          <a:lstStyle>
            <a:lvl1pPr algn="l">
              <a:defRPr sz="4000" b="1" cap="all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0E529-FAB1-471A-8B30-2E46DB5263A1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2015-08-18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2B0CCE-FB04-46F9-8E47-8BDD8555C285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제목 및 내용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C:\Users\user\Documents\마이피플 받은 파일\그림3.jpg"/>
          <p:cNvPicPr preferRelativeResize="0">
            <a:picLocks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966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12FA886-8342-41F3-B87B-6DA845A84E0B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2015-08-18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2B0CCE-FB04-46F9-8E47-8BDD8555C285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83" b="38928"/>
          <a:stretch/>
        </p:blipFill>
        <p:spPr>
          <a:xfrm>
            <a:off x="6933537" y="22557"/>
            <a:ext cx="2210463" cy="690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7791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79EE2FE-EC78-488C-843D-94A37FA26E27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2015-08-18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2B0CCE-FB04-46F9-8E47-8BDD8555C285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86388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A12FA886-8342-41F3-B87B-6DA845A84E0B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2015-08-18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2B0CCE-FB04-46F9-8E47-8BDD8555C285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13191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27584" y="1922909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E60E529-FAB1-471A-8B30-2E46DB5263A1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2015-08-18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2B0CCE-FB04-46F9-8E47-8BDD8555C285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786755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6ED0C167-FFE3-4B58-B702-AC0B1A752814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2015-08-18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262B0CCE-FB04-46F9-8E47-8BDD8555C285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310759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8BCEE15E-3F8F-48BF-88BB-5104BB9BD13B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2015-08-18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fld id="{262B0CCE-FB04-46F9-8E47-8BDD8555C285}" type="slidenum">
              <a:rPr lang="ko-KR" altLang="en-US" smtClean="0">
                <a:solidFill>
                  <a:prstClr val="black"/>
                </a:solidFill>
              </a:rPr>
              <a:pPr/>
              <a:t>‹#›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61010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0C167-FFE3-4B58-B702-AC0B1A752814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2015-08-18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2B0CCE-FB04-46F9-8E47-8BDD8555C285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CEE15E-3F8F-48BF-88BB-5104BB9BD13B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2015-08-18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>
            <a:lvl1pPr>
              <a:defRPr b="1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fld id="{262B0CCE-FB04-46F9-8E47-8BDD8555C285}" type="slidenum">
              <a:rPr lang="ko-KR" altLang="en-US" smtClean="0">
                <a:solidFill>
                  <a:prstClr val="black"/>
                </a:solidFill>
              </a:rPr>
              <a:pPr/>
              <a:t>‹#›</a:t>
            </a:fld>
            <a:endParaRPr lang="ko-KR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구역 머리글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27584" y="1922909"/>
            <a:ext cx="7772400" cy="1362075"/>
          </a:xfrm>
        </p:spPr>
        <p:txBody>
          <a:bodyPr anchor="t"/>
          <a:lstStyle>
            <a:lvl1pPr algn="l">
              <a:defRPr sz="4000" b="1" cap="all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60E529-FAB1-471A-8B30-2E46DB5263A1}" type="datetime1">
              <a:rPr lang="ko-KR" altLang="en-US" smtClean="0"/>
              <a:pPr/>
              <a:t>2015-08-18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2B0CCE-FB04-46F9-8E47-8BDD8555C28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37767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16" descr="하늘.jpg"/>
          <p:cNvPicPr>
            <a:picLocks noChangeAspect="1"/>
          </p:cNvPicPr>
          <p:nvPr userDrawn="1"/>
        </p:nvPicPr>
        <p:blipFill>
          <a:blip r:embed="rId2" cstate="print"/>
          <a:srcRect b="35435"/>
          <a:stretch>
            <a:fillRect/>
          </a:stretch>
        </p:blipFill>
        <p:spPr bwMode="auto">
          <a:xfrm>
            <a:off x="0" y="0"/>
            <a:ext cx="9144000" cy="620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그림 8" descr="지구본.png"/>
          <p:cNvPicPr>
            <a:picLocks noChangeAspect="1"/>
          </p:cNvPicPr>
          <p:nvPr userDrawn="1"/>
        </p:nvPicPr>
        <p:blipFill>
          <a:blip r:embed="rId3" cstate="print"/>
          <a:srcRect l="78349" b="77299"/>
          <a:stretch>
            <a:fillRect/>
          </a:stretch>
        </p:blipFill>
        <p:spPr bwMode="auto">
          <a:xfrm>
            <a:off x="7713663" y="0"/>
            <a:ext cx="1430337" cy="1125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21" descr="signature_6"/>
          <p:cNvPicPr>
            <a:picLocks noChangeAspect="1" noChangeArrowheads="1"/>
          </p:cNvPicPr>
          <p:nvPr userDrawn="1"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79512" y="6573518"/>
            <a:ext cx="1275344" cy="1428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AutoShape 14"/>
          <p:cNvSpPr>
            <a:spLocks noChangeArrowheads="1"/>
          </p:cNvSpPr>
          <p:nvPr userDrawn="1"/>
        </p:nvSpPr>
        <p:spPr bwMode="auto">
          <a:xfrm>
            <a:off x="8604448" y="6537006"/>
            <a:ext cx="360040" cy="215900"/>
          </a:xfrm>
          <a:prstGeom prst="roundRect">
            <a:avLst>
              <a:gd name="adj" fmla="val 16667"/>
            </a:avLst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 latinLnBrk="1">
              <a:defRPr/>
            </a:pPr>
            <a:fld id="{EED669A5-EEF0-47A0-A7C7-F44AC2DE7754}" type="slidenum">
              <a:rPr lang="en-US" altLang="ko-KR" sz="1000">
                <a:solidFill>
                  <a:prstClr val="black"/>
                </a:solidFill>
                <a:latin typeface="Arial" charset="0"/>
                <a:ea typeface="굴림" pitchFamily="50" charset="-127"/>
              </a:rPr>
              <a:pPr latinLnBrk="1">
                <a:defRPr/>
              </a:pPr>
              <a:t>‹#›</a:t>
            </a:fld>
            <a:endParaRPr lang="en-US" altLang="ko-KR" sz="1000">
              <a:solidFill>
                <a:prstClr val="black"/>
              </a:solidFill>
              <a:latin typeface="Arial" charset="0"/>
              <a:ea typeface="굴림" pitchFamily="50" charset="-127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 hasCustomPrompt="1"/>
          </p:nvPr>
        </p:nvSpPr>
        <p:spPr>
          <a:xfrm>
            <a:off x="179388" y="765175"/>
            <a:ext cx="8713787" cy="5772150"/>
          </a:xfrm>
          <a:prstGeom prst="rect">
            <a:avLst/>
          </a:prstGeom>
        </p:spPr>
        <p:txBody>
          <a:bodyPr/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C00000"/>
              </a:buClr>
              <a:buSzTx/>
              <a:buFont typeface="맑은 고딕" pitchFamily="50" charset="-127"/>
              <a:buChar char="▣"/>
              <a:tabLst/>
              <a:defRPr/>
            </a:lvl1pPr>
            <a:lvl2pPr marL="742950" marR="0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7030A0"/>
              </a:buClr>
              <a:buSzTx/>
              <a:buFont typeface="맑은 고딕" pitchFamily="50" charset="-127"/>
              <a:buChar char="◈"/>
              <a:tabLst/>
              <a:defRPr/>
            </a:lvl2pPr>
            <a:lvl3pPr marL="1143000" marR="0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lvl3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C00000"/>
              </a:buClr>
              <a:buSzTx/>
              <a:buFont typeface="맑은 고딕" pitchFamily="50" charset="-127"/>
              <a:buChar char="▣"/>
              <a:tabLst/>
              <a:defRPr/>
            </a:pPr>
            <a:r>
              <a:rPr kumimoji="0" lang="ko-KR" altLang="en-US" sz="2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개발 전략</a:t>
            </a:r>
            <a:endParaRPr kumimoji="0" lang="en-US" altLang="ko-KR" sz="2200" b="1" i="0" u="none" strike="noStrike" kern="1200" cap="none" spc="0" normalizeH="0" baseline="0" noProof="0" dirty="0" smtClean="0">
              <a:ln>
                <a:noFill/>
              </a:ln>
              <a:solidFill>
                <a:srgbClr val="0000CC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7030A0"/>
              </a:buClr>
              <a:buSzTx/>
              <a:buFont typeface="맑은 고딕" pitchFamily="50" charset="-127"/>
              <a:buChar char="◈"/>
              <a:tabLst/>
              <a:defRPr/>
            </a:pPr>
            <a:r>
              <a:rPr kumimoji="0" lang="en-US" altLang="ko-KR" sz="1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1</a:t>
            </a:r>
            <a:r>
              <a:rPr kumimoji="0" lang="ko-KR" altLang="en-US" sz="1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차년도</a:t>
            </a:r>
            <a:endParaRPr kumimoji="0" lang="en-US" altLang="ko-KR" sz="19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1143000" marR="0" lvl="2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ko-KR" altLang="en-US" sz="17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맑은 고딕" pitchFamily="50" charset="-127"/>
                <a:cs typeface="+mn-cs"/>
              </a:rPr>
              <a:t>스튜디오 편집용 </a:t>
            </a:r>
            <a:r>
              <a:rPr kumimoji="0" lang="ko-KR" altLang="en-US" sz="17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부호화 알고리즘 개발</a:t>
            </a:r>
            <a:endParaRPr kumimoji="0" lang="en-US" altLang="ko-KR" sz="17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1143000" marR="0" lvl="2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ko-KR" sz="17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HD </a:t>
            </a:r>
            <a:r>
              <a:rPr kumimoji="0" lang="ko-KR" altLang="en-US" sz="17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영상 고속 압축 솔루션 프레임워크 개발</a:t>
            </a:r>
            <a:endParaRPr kumimoji="0" lang="en-US" altLang="ko-KR" sz="17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7030A0"/>
              </a:buClr>
              <a:buSzTx/>
              <a:buFont typeface="맑은 고딕" pitchFamily="50" charset="-127"/>
              <a:buChar char="◈"/>
              <a:tabLst/>
              <a:defRPr/>
            </a:pPr>
            <a:r>
              <a:rPr kumimoji="0" lang="en-US" altLang="ko-KR" sz="1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2</a:t>
            </a:r>
            <a:r>
              <a:rPr kumimoji="0" lang="ko-KR" altLang="en-US" sz="1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차년도</a:t>
            </a:r>
            <a:endParaRPr kumimoji="0" lang="en-US" altLang="ko-KR" sz="19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1143000" marR="0" lvl="2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ko-KR" altLang="en-US" sz="17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맑은 고딕" pitchFamily="50" charset="-127"/>
                <a:cs typeface="+mn-cs"/>
              </a:rPr>
              <a:t>스튜디오 편집용 </a:t>
            </a:r>
            <a:r>
              <a:rPr kumimoji="0" lang="ko-KR" altLang="en-US" sz="17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부호화 알고리즘 개선</a:t>
            </a:r>
            <a:endParaRPr kumimoji="0" lang="en-US" altLang="ko-KR" sz="17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1143000" marR="0" lvl="2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ko-KR" sz="17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HD </a:t>
            </a:r>
            <a:r>
              <a:rPr kumimoji="0" lang="ko-KR" altLang="en-US" sz="17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영상 고속 압축 솔루션 개발</a:t>
            </a:r>
            <a:endParaRPr kumimoji="0" lang="en-US" altLang="ko-KR" sz="17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7030A0"/>
              </a:buClr>
              <a:buSzTx/>
              <a:buFont typeface="맑은 고딕" pitchFamily="50" charset="-127"/>
              <a:buChar char="◈"/>
              <a:tabLst/>
              <a:defRPr/>
            </a:pPr>
            <a:r>
              <a:rPr kumimoji="0" lang="en-US" altLang="ko-KR" sz="1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3</a:t>
            </a:r>
            <a:r>
              <a:rPr kumimoji="0" lang="ko-KR" altLang="en-US" sz="1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차년도</a:t>
            </a:r>
            <a:endParaRPr kumimoji="0" lang="en-US" altLang="ko-KR" sz="19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1143000" marR="0" lvl="2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ko-KR" altLang="en-US" sz="17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맑은 고딕" pitchFamily="50" charset="-127"/>
                <a:cs typeface="+mn-cs"/>
              </a:rPr>
              <a:t>클라우드</a:t>
            </a:r>
            <a:r>
              <a:rPr kumimoji="0" lang="ko-KR" altLang="en-US" sz="17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맑은 고딕" pitchFamily="50" charset="-127"/>
                <a:cs typeface="+mn-cs"/>
              </a:rPr>
              <a:t> 기반 스튜디오 편집용 </a:t>
            </a:r>
            <a:r>
              <a:rPr kumimoji="0" lang="ko-KR" altLang="en-US" sz="17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부호화 알고리즘 개발</a:t>
            </a:r>
            <a:endParaRPr kumimoji="0" lang="en-US" altLang="ko-KR" sz="17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1143000" marR="0" lvl="2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ko-KR" sz="17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HD </a:t>
            </a:r>
            <a:r>
              <a:rPr kumimoji="0" lang="ko-KR" altLang="en-US" sz="17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영상 고속 압축 솔루션을 </a:t>
            </a:r>
            <a:r>
              <a:rPr kumimoji="0" lang="en-US" altLang="ko-KR" sz="17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UHD </a:t>
            </a:r>
            <a:r>
              <a:rPr kumimoji="0" lang="ko-KR" altLang="en-US" sz="17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영상 고속 압축 솔루션으로 확장</a:t>
            </a:r>
            <a:endParaRPr kumimoji="0" lang="en-US" altLang="ko-KR" sz="17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1143000" marR="0" lvl="2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ko-KR" altLang="en-US" sz="17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기존 라이브러리를 활용해서 다종 </a:t>
            </a:r>
            <a:r>
              <a:rPr kumimoji="0" lang="ko-KR" altLang="en-US" sz="17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코덱</a:t>
            </a:r>
            <a:r>
              <a:rPr kumimoji="0" lang="ko-KR" altLang="en-US" sz="17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 </a:t>
            </a:r>
            <a:r>
              <a:rPr kumimoji="0" lang="ko-KR" altLang="en-US" sz="17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디코더</a:t>
            </a:r>
            <a:r>
              <a:rPr kumimoji="0" lang="ko-KR" altLang="en-US" sz="17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 구현</a:t>
            </a:r>
            <a:endParaRPr kumimoji="0" lang="en-US" altLang="ko-KR" sz="17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7030A0"/>
              </a:buClr>
              <a:buSzTx/>
              <a:buFont typeface="맑은 고딕" pitchFamily="50" charset="-127"/>
              <a:buChar char="◈"/>
              <a:tabLst/>
              <a:defRPr/>
            </a:pPr>
            <a:r>
              <a:rPr kumimoji="0" lang="en-US" altLang="ko-KR" sz="1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4</a:t>
            </a:r>
            <a:r>
              <a:rPr kumimoji="0" lang="ko-KR" altLang="en-US" sz="19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차년도</a:t>
            </a:r>
            <a:endParaRPr kumimoji="0" lang="en-US" altLang="ko-KR" sz="19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1143000" marR="0" lvl="2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ko-KR" altLang="en-US" sz="17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맑은 고딕" pitchFamily="50" charset="-127"/>
                <a:cs typeface="+mn-cs"/>
              </a:rPr>
              <a:t>클라우드</a:t>
            </a:r>
            <a:r>
              <a:rPr kumimoji="0" lang="ko-KR" altLang="en-US" sz="17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맑은 고딕" pitchFamily="50" charset="-127"/>
                <a:cs typeface="+mn-cs"/>
              </a:rPr>
              <a:t> 기반 스튜디오 편집용 </a:t>
            </a:r>
            <a:r>
              <a:rPr kumimoji="0" lang="ko-KR" altLang="en-US" sz="17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부호화 알고리즘 개선</a:t>
            </a:r>
            <a:endParaRPr kumimoji="0" lang="en-US" altLang="ko-KR" sz="17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  <a:p>
            <a:pPr marL="1143000" marR="0" lvl="2" indent="-2286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/>
            </a:pPr>
            <a:r>
              <a:rPr kumimoji="0" lang="en-US" altLang="ko-KR" sz="17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UHD </a:t>
            </a:r>
            <a:r>
              <a:rPr kumimoji="0" lang="ko-KR" altLang="en-US" sz="17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영상 고속 압축 솔루션 보완</a:t>
            </a:r>
            <a:endParaRPr kumimoji="0" lang="en-US" altLang="ko-KR" sz="1700" b="0" i="0" u="none" strike="noStrike" kern="120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05029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9EE2FE-EC78-488C-843D-94A37FA26E27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2015-08-18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2B0CCE-FB04-46F9-8E47-8BDD8555C285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FA886-8342-41F3-B87B-6DA845A84E0B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2015-08-18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2B0CCE-FB04-46F9-8E47-8BDD8555C285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1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7" Type="http://schemas.openxmlformats.org/officeDocument/2006/relationships/theme" Target="../theme/theme4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5" Type="http://schemas.openxmlformats.org/officeDocument/2006/relationships/slideLayout" Target="../slideLayouts/slideLayout22.xml"/><Relationship Id="rId4" Type="http://schemas.openxmlformats.org/officeDocument/2006/relationships/slideLayout" Target="../slideLayouts/slideLayout21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slideLayout" Target="../slideLayouts/slideLayout26.xml"/><Relationship Id="rId7" Type="http://schemas.openxmlformats.org/officeDocument/2006/relationships/theme" Target="../theme/theme5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7.xml"/><Relationship Id="rId9" Type="http://schemas.openxmlformats.org/officeDocument/2006/relationships/image" Target="../media/image10.pn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slideLayout" Target="../slideLayouts/slideLayout32.xml"/><Relationship Id="rId7" Type="http://schemas.openxmlformats.org/officeDocument/2006/relationships/theme" Target="../theme/theme6.xml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5" Type="http://schemas.openxmlformats.org/officeDocument/2006/relationships/slideLayout" Target="../slideLayouts/slideLayout34.xml"/><Relationship Id="rId4" Type="http://schemas.openxmlformats.org/officeDocument/2006/relationships/slideLayout" Target="../slideLayouts/slideLayout33.xml"/><Relationship Id="rId9" Type="http://schemas.openxmlformats.org/officeDocument/2006/relationships/image" Target="../media/image10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FD876C43-8511-4B22-B02E-E0B97CA1149B}" type="datetime1">
              <a:rPr kumimoji="1" lang="ko-KR" altLang="en-US" smtClean="0">
                <a:solidFill>
                  <a:prstClr val="black">
                    <a:tint val="75000"/>
                  </a:prstClr>
                </a:solidFill>
                <a:latin typeface="굴림" charset="-127"/>
                <a:ea typeface="굴림" charset="-127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2015-08-18</a:t>
            </a:fld>
            <a:endParaRPr kumimoji="1" lang="ko-KR" altLang="en-US">
              <a:solidFill>
                <a:prstClr val="black">
                  <a:tint val="75000"/>
                </a:prstClr>
              </a:solidFill>
              <a:latin typeface="굴림" charset="-127"/>
              <a:ea typeface="굴림" charset="-127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>
              <a:solidFill>
                <a:prstClr val="black">
                  <a:tint val="75000"/>
                </a:prstClr>
              </a:solidFill>
              <a:latin typeface="굴림" charset="-127"/>
              <a:ea typeface="굴림" charset="-127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62B0CCE-FB04-46F9-8E47-8BDD8555C285}" type="slidenum">
              <a:rPr kumimoji="1" lang="ko-KR" altLang="en-US" smtClean="0">
                <a:solidFill>
                  <a:prstClr val="black">
                    <a:tint val="75000"/>
                  </a:prstClr>
                </a:solidFill>
                <a:latin typeface="굴림" charset="-127"/>
                <a:ea typeface="굴림" charset="-127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kumimoji="1" lang="ko-KR" altLang="en-US">
              <a:solidFill>
                <a:prstClr val="black">
                  <a:tint val="75000"/>
                </a:prstClr>
              </a:solidFill>
              <a:latin typeface="굴림" charset="-127"/>
              <a:ea typeface="굴림" charset="-127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90" r:id="rId6"/>
    <p:sldLayoutId id="2147483703" r:id="rId7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FD876C43-8511-4B22-B02E-E0B97CA1149B}" type="datetime1">
              <a:rPr kumimoji="1" lang="ko-KR" altLang="en-US" smtClean="0">
                <a:solidFill>
                  <a:prstClr val="black">
                    <a:tint val="75000"/>
                  </a:prstClr>
                </a:solidFill>
                <a:latin typeface="굴림" charset="-127"/>
                <a:ea typeface="굴림" charset="-127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2015-08-18</a:t>
            </a:fld>
            <a:endParaRPr kumimoji="1" lang="ko-KR" altLang="en-US">
              <a:solidFill>
                <a:prstClr val="black">
                  <a:tint val="75000"/>
                </a:prstClr>
              </a:solidFill>
              <a:latin typeface="굴림" charset="-127"/>
              <a:ea typeface="굴림" charset="-127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>
              <a:solidFill>
                <a:prstClr val="black">
                  <a:tint val="75000"/>
                </a:prstClr>
              </a:solidFill>
              <a:latin typeface="굴림" charset="-127"/>
              <a:ea typeface="굴림" charset="-127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62B0CCE-FB04-46F9-8E47-8BDD8555C285}" type="slidenum">
              <a:rPr kumimoji="1" lang="ko-KR" altLang="en-US" smtClean="0">
                <a:solidFill>
                  <a:prstClr val="black">
                    <a:tint val="75000"/>
                  </a:prstClr>
                </a:solidFill>
                <a:latin typeface="굴림" charset="-127"/>
                <a:ea typeface="굴림" charset="-127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kumimoji="1" lang="ko-KR" altLang="en-US">
              <a:solidFill>
                <a:prstClr val="black">
                  <a:tint val="75000"/>
                </a:prstClr>
              </a:solidFill>
              <a:latin typeface="굴림" charset="-127"/>
              <a:ea typeface="굴림" charset="-127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FD876C43-8511-4B22-B02E-E0B97CA1149B}" type="datetime1">
              <a:rPr kumimoji="1" lang="ko-KR" altLang="en-US" smtClean="0">
                <a:solidFill>
                  <a:prstClr val="black">
                    <a:tint val="75000"/>
                  </a:prstClr>
                </a:solidFill>
                <a:latin typeface="굴림" charset="-127"/>
                <a:ea typeface="굴림" charset="-127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2015-08-18</a:t>
            </a:fld>
            <a:endParaRPr kumimoji="1" lang="ko-KR" altLang="en-US">
              <a:solidFill>
                <a:prstClr val="black">
                  <a:tint val="75000"/>
                </a:prstClr>
              </a:solidFill>
              <a:latin typeface="굴림" charset="-127"/>
              <a:ea typeface="굴림" charset="-127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>
              <a:solidFill>
                <a:prstClr val="black">
                  <a:tint val="75000"/>
                </a:prstClr>
              </a:solidFill>
              <a:latin typeface="굴림" charset="-127"/>
              <a:ea typeface="굴림" charset="-127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62B0CCE-FB04-46F9-8E47-8BDD8555C285}" type="slidenum">
              <a:rPr kumimoji="1" lang="ko-KR" altLang="en-US" smtClean="0">
                <a:solidFill>
                  <a:prstClr val="black">
                    <a:tint val="75000"/>
                  </a:prstClr>
                </a:solidFill>
                <a:latin typeface="굴림" charset="-127"/>
                <a:ea typeface="굴림" charset="-127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kumimoji="1" lang="ko-KR" altLang="en-US">
              <a:solidFill>
                <a:prstClr val="black">
                  <a:tint val="75000"/>
                </a:prstClr>
              </a:solidFill>
              <a:latin typeface="굴림" charset="-127"/>
              <a:ea typeface="굴림" charset="-127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FD876C43-8511-4B22-B02E-E0B97CA1149B}" type="datetime1">
              <a:rPr kumimoji="1" lang="ko-KR" altLang="en-US" smtClean="0">
                <a:solidFill>
                  <a:prstClr val="black">
                    <a:tint val="75000"/>
                  </a:prstClr>
                </a:solidFill>
                <a:latin typeface="굴림" charset="-127"/>
                <a:ea typeface="굴림" charset="-127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2015-08-18</a:t>
            </a:fld>
            <a:endParaRPr kumimoji="1" lang="ko-KR" altLang="en-US">
              <a:solidFill>
                <a:prstClr val="black">
                  <a:tint val="75000"/>
                </a:prstClr>
              </a:solidFill>
              <a:latin typeface="굴림" charset="-127"/>
              <a:ea typeface="굴림" charset="-127"/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ko-KR" altLang="en-US">
              <a:solidFill>
                <a:prstClr val="black">
                  <a:tint val="75000"/>
                </a:prstClr>
              </a:solidFill>
              <a:latin typeface="굴림" charset="-127"/>
              <a:ea typeface="굴림" charset="-127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62B0CCE-FB04-46F9-8E47-8BDD8555C285}" type="slidenum">
              <a:rPr kumimoji="1" lang="ko-KR" altLang="en-US" smtClean="0">
                <a:solidFill>
                  <a:prstClr val="black">
                    <a:tint val="75000"/>
                  </a:prstClr>
                </a:solidFill>
                <a:latin typeface="굴림" charset="-127"/>
                <a:ea typeface="굴림" charset="-127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kumimoji="1" lang="ko-KR" altLang="en-US">
              <a:solidFill>
                <a:prstClr val="black">
                  <a:tint val="75000"/>
                </a:prstClr>
              </a:solidFill>
              <a:latin typeface="굴림" charset="-127"/>
              <a:ea typeface="굴림" charset="-127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91" r:id="rId3"/>
    <p:sldLayoutId id="2147483681" r:id="rId4"/>
    <p:sldLayoutId id="2147483682" r:id="rId5"/>
    <p:sldLayoutId id="2147483683" r:id="rId6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 descr="C:\Users\user\Documents\마이피플 받은 파일\그림3.jpg"/>
          <p:cNvPicPr preferRelativeResize="0">
            <a:picLocks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80" b="38126"/>
          <a:stretch/>
        </p:blipFill>
        <p:spPr bwMode="auto">
          <a:xfrm>
            <a:off x="0" y="170633"/>
            <a:ext cx="9144000" cy="27325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336785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 descr="C:\Users\user\Documents\마이피플 받은 파일\그림3.jpg"/>
          <p:cNvPicPr preferRelativeResize="0">
            <a:picLocks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30" y="116632"/>
            <a:ext cx="9129770" cy="6768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4743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85" r:id="rId2"/>
    <p:sldLayoutId id="2147483686" r:id="rId3"/>
    <p:sldLayoutId id="2147483687" r:id="rId4"/>
    <p:sldLayoutId id="2147483688" r:id="rId5"/>
    <p:sldLayoutId id="2147483689" r:id="rId6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7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6.png"/><Relationship Id="rId5" Type="http://schemas.openxmlformats.org/officeDocument/2006/relationships/image" Target="../media/image15.png"/><Relationship Id="rId4" Type="http://schemas.openxmlformats.org/officeDocument/2006/relationships/image" Target="../media/image4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0.png"/><Relationship Id="rId5" Type="http://schemas.openxmlformats.org/officeDocument/2006/relationships/image" Target="../media/image48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39.png"/><Relationship Id="rId7" Type="http://schemas.openxmlformats.org/officeDocument/2006/relationships/image" Target="../media/image2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4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5.png"/><Relationship Id="rId5" Type="http://schemas.openxmlformats.org/officeDocument/2006/relationships/image" Target="../media/image53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5.png"/><Relationship Id="rId5" Type="http://schemas.openxmlformats.org/officeDocument/2006/relationships/image" Target="../media/image39.png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0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16.png"/><Relationship Id="rId9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15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tiff"/><Relationship Id="rId4" Type="http://schemas.openxmlformats.org/officeDocument/2006/relationships/image" Target="../media/image34.tiff"/><Relationship Id="rId9" Type="http://schemas.openxmlformats.org/officeDocument/2006/relationships/image" Target="../media/image3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43.emf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17240" y="2478515"/>
            <a:ext cx="9125744" cy="6340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 fontAlgn="base" latinLnBrk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SzPct val="95000"/>
            </a:pPr>
            <a:r>
              <a:rPr lang="ko-KR" altLang="en-US" sz="3200" b="1" spc="-50" dirty="0" smtClean="0">
                <a:ln w="11430"/>
                <a:solidFill>
                  <a:schemeClr val="accent6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고품질 </a:t>
            </a:r>
            <a:r>
              <a:rPr lang="en-US" altLang="ko-KR" sz="3200" b="1" spc="-50" dirty="0" smtClean="0">
                <a:ln w="11430"/>
                <a:solidFill>
                  <a:schemeClr val="accent6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HD-to-UHD </a:t>
            </a:r>
            <a:r>
              <a:rPr lang="ko-KR" altLang="en-US" sz="3200" b="1" spc="-50" dirty="0" smtClean="0">
                <a:ln w="11430"/>
                <a:solidFill>
                  <a:schemeClr val="accent6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비디오 변환 기술</a:t>
            </a:r>
            <a:endParaRPr kumimoji="1" lang="en-US" altLang="ko-KR" sz="3200" b="1" spc="-50" dirty="0">
              <a:solidFill>
                <a:schemeClr val="accent6">
                  <a:lumMod val="75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  <a:cs typeface="Arial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-15246" y="5013176"/>
            <a:ext cx="9180512" cy="13111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2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2015.</a:t>
            </a:r>
            <a:r>
              <a:rPr lang="ko-KR" altLang="en-US" sz="2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 sz="2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08. 26.</a:t>
            </a:r>
            <a:endParaRPr lang="en-US" altLang="ko-KR" sz="2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>
              <a:lnSpc>
                <a:spcPct val="120000"/>
              </a:lnSpc>
            </a:pPr>
            <a:r>
              <a:rPr lang="ko-KR" altLang="en-US" sz="22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영상미디어연구실</a:t>
            </a:r>
            <a:endParaRPr lang="en-US" altLang="ko-KR" sz="22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>
              <a:lnSpc>
                <a:spcPct val="120000"/>
              </a:lnSpc>
            </a:pPr>
            <a:endParaRPr lang="en-US" altLang="ko-KR" sz="22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8" name="Picture 5" descr="C:\Users\user\Documents\마이피플 받은 파일\ETRI CI.png"/>
          <p:cNvPicPr preferRelativeResize="0">
            <a:picLocks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490"/>
          <a:stretch/>
        </p:blipFill>
        <p:spPr bwMode="auto">
          <a:xfrm>
            <a:off x="7817488" y="332656"/>
            <a:ext cx="1080000" cy="251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7352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AutoShape 9"/>
          <p:cNvSpPr>
            <a:spLocks noChangeArrowheads="1"/>
          </p:cNvSpPr>
          <p:nvPr/>
        </p:nvSpPr>
        <p:spPr bwMode="auto">
          <a:xfrm>
            <a:off x="107504" y="1462823"/>
            <a:ext cx="8883356" cy="3672458"/>
          </a:xfrm>
          <a:prstGeom prst="roundRect">
            <a:avLst>
              <a:gd name="adj" fmla="val 8023"/>
            </a:avLst>
          </a:prstGeom>
          <a:solidFill>
            <a:schemeClr val="bg1"/>
          </a:solidFill>
          <a:ln w="6350">
            <a:solidFill>
              <a:srgbClr val="748F9A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rIns="0" anchor="t"/>
          <a:lstStyle/>
          <a:p>
            <a:pPr marL="374650" indent="-285750" fontAlgn="base" latinLnBrk="0">
              <a:lnSpc>
                <a:spcPct val="120000"/>
              </a:lnSpc>
              <a:buClr>
                <a:srgbClr val="0000FF"/>
              </a:buClr>
              <a:buFont typeface="Wingdings" panose="05000000000000000000" pitchFamily="2" charset="2"/>
              <a:buChar char="v"/>
              <a:defRPr/>
            </a:pPr>
            <a:r>
              <a:rPr lang="en-US" altLang="ko-KR" sz="1600" dirty="0" smtClean="0"/>
              <a:t>ETRI_SR</a:t>
            </a:r>
            <a:r>
              <a:rPr lang="ko-KR" altLang="en-US" sz="1600" dirty="0" smtClean="0"/>
              <a:t>과 원본 </a:t>
            </a:r>
            <a:r>
              <a:rPr lang="en-US" altLang="ko-KR" sz="1600" dirty="0" smtClean="0"/>
              <a:t>UHD</a:t>
            </a:r>
            <a:r>
              <a:rPr lang="ko-KR" altLang="en-US" sz="1600" dirty="0" smtClean="0"/>
              <a:t> </a:t>
            </a:r>
            <a:r>
              <a:rPr lang="ko-KR" altLang="en-US" sz="1600" dirty="0"/>
              <a:t>영상을 비교하는 </a:t>
            </a:r>
            <a:r>
              <a:rPr lang="ko-KR" altLang="en-US" sz="1600" dirty="0" err="1" smtClean="0"/>
              <a:t>주관적화질평가</a:t>
            </a:r>
            <a:r>
              <a:rPr lang="en-US" altLang="ko-KR" sz="1600" dirty="0"/>
              <a:t>(DSCQS)</a:t>
            </a:r>
            <a:r>
              <a:rPr lang="ko-KR" altLang="en-US" sz="1600" dirty="0"/>
              <a:t>를</a:t>
            </a:r>
            <a:r>
              <a:rPr lang="en-US" altLang="ko-KR" sz="1600" dirty="0"/>
              <a:t> </a:t>
            </a:r>
            <a:r>
              <a:rPr lang="ko-KR" altLang="en-US" sz="1600" dirty="0" smtClean="0"/>
              <a:t>수행 </a:t>
            </a:r>
            <a:r>
              <a:rPr lang="en-US" altLang="ko-KR" sz="1600" dirty="0" smtClean="0"/>
              <a:t>(</a:t>
            </a:r>
            <a:r>
              <a:rPr lang="ko-KR" altLang="en-US" sz="1600" dirty="0" smtClean="0"/>
              <a:t>실험 인원 </a:t>
            </a:r>
            <a:r>
              <a:rPr lang="en-US" altLang="ko-KR" sz="1600" dirty="0" smtClean="0"/>
              <a:t>21</a:t>
            </a:r>
            <a:r>
              <a:rPr lang="ko-KR" altLang="en-US" sz="1600" dirty="0" smtClean="0"/>
              <a:t>명</a:t>
            </a:r>
            <a:r>
              <a:rPr lang="en-US" altLang="ko-KR" sz="1600" dirty="0" smtClean="0"/>
              <a:t>)</a:t>
            </a:r>
          </a:p>
          <a:p>
            <a:pPr marL="374650" indent="-285750" fontAlgn="base" latinLnBrk="0">
              <a:lnSpc>
                <a:spcPct val="120000"/>
              </a:lnSpc>
              <a:buClr>
                <a:srgbClr val="0000FF"/>
              </a:buClr>
              <a:buFont typeface="Wingdings" panose="05000000000000000000" pitchFamily="2" charset="2"/>
              <a:buChar char="v"/>
              <a:defRPr/>
            </a:pPr>
            <a:r>
              <a:rPr lang="ko-KR" altLang="en-US" sz="1600" spc="-100" dirty="0" smtClean="0">
                <a:latin typeface="+mn-ea"/>
              </a:rPr>
              <a:t>원본 </a:t>
            </a:r>
            <a:r>
              <a:rPr lang="en-US" altLang="ko-KR" sz="1600" spc="-100" dirty="0" smtClean="0">
                <a:latin typeface="+mn-ea"/>
              </a:rPr>
              <a:t>UHD </a:t>
            </a:r>
            <a:r>
              <a:rPr lang="ko-KR" altLang="en-US" sz="1600" spc="-100" dirty="0" smtClean="0">
                <a:latin typeface="+mn-ea"/>
              </a:rPr>
              <a:t>대비 </a:t>
            </a:r>
            <a:r>
              <a:rPr lang="ko-KR" altLang="en-US" sz="1600" spc="-100" dirty="0" err="1" smtClean="0">
                <a:latin typeface="+mn-ea"/>
              </a:rPr>
              <a:t>화질저하인지율</a:t>
            </a:r>
            <a:r>
              <a:rPr lang="ko-KR" altLang="en-US" sz="1600" spc="-100" baseline="30000" dirty="0" err="1">
                <a:latin typeface="+mn-ea"/>
              </a:rPr>
              <a:t>주</a:t>
            </a:r>
            <a:r>
              <a:rPr lang="en-US" altLang="ko-KR" sz="1600" spc="-100" baseline="30000" dirty="0">
                <a:latin typeface="+mn-ea"/>
              </a:rPr>
              <a:t>1)</a:t>
            </a:r>
            <a:r>
              <a:rPr lang="ko-KR" altLang="en-US" sz="1600" spc="-100" dirty="0" smtClean="0">
                <a:latin typeface="+mn-ea"/>
              </a:rPr>
              <a:t>을 측정</a:t>
            </a:r>
            <a:endParaRPr lang="en-US" altLang="ko-KR" sz="1600" spc="-100" dirty="0" smtClean="0">
              <a:latin typeface="+mn-ea"/>
            </a:endParaRPr>
          </a:p>
          <a:p>
            <a:pPr marL="374650" indent="-285750" fontAlgn="base" latinLnBrk="0">
              <a:lnSpc>
                <a:spcPct val="120000"/>
              </a:lnSpc>
              <a:buClr>
                <a:srgbClr val="0000FF"/>
              </a:buClr>
              <a:buFont typeface="Wingdings" panose="05000000000000000000" pitchFamily="2" charset="2"/>
              <a:buChar char="v"/>
              <a:defRPr/>
            </a:pPr>
            <a:endParaRPr lang="en-US" altLang="ko-KR" sz="1600" spc="-100" dirty="0">
              <a:latin typeface="+mn-ea"/>
            </a:endParaRPr>
          </a:p>
          <a:p>
            <a:pPr marL="374650" indent="-285750" fontAlgn="base" latinLnBrk="0">
              <a:lnSpc>
                <a:spcPct val="120000"/>
              </a:lnSpc>
              <a:buClr>
                <a:srgbClr val="0000FF"/>
              </a:buClr>
              <a:buFont typeface="Wingdings" panose="05000000000000000000" pitchFamily="2" charset="2"/>
              <a:buChar char="v"/>
              <a:defRPr/>
            </a:pPr>
            <a:endParaRPr lang="en-US" altLang="ko-KR" sz="1600" spc="-100" dirty="0" smtClean="0">
              <a:latin typeface="+mn-ea"/>
            </a:endParaRPr>
          </a:p>
          <a:p>
            <a:pPr marL="374650" indent="-285750" fontAlgn="base" latinLnBrk="0">
              <a:lnSpc>
                <a:spcPct val="120000"/>
              </a:lnSpc>
              <a:buClr>
                <a:srgbClr val="0000FF"/>
              </a:buClr>
              <a:buFont typeface="Wingdings" panose="05000000000000000000" pitchFamily="2" charset="2"/>
              <a:buChar char="v"/>
              <a:defRPr/>
            </a:pPr>
            <a:endParaRPr lang="en-US" altLang="ko-KR" sz="1600" spc="-100" dirty="0">
              <a:latin typeface="+mn-ea"/>
            </a:endParaRPr>
          </a:p>
          <a:p>
            <a:pPr marL="374650" indent="-285750" fontAlgn="base" latinLnBrk="0">
              <a:lnSpc>
                <a:spcPct val="120000"/>
              </a:lnSpc>
              <a:buClr>
                <a:srgbClr val="0000FF"/>
              </a:buClr>
              <a:buFont typeface="Wingdings" panose="05000000000000000000" pitchFamily="2" charset="2"/>
              <a:buChar char="v"/>
              <a:defRPr/>
            </a:pPr>
            <a:endParaRPr lang="en-US" altLang="ko-KR" sz="1600" spc="-100" dirty="0" smtClean="0">
              <a:latin typeface="+mn-ea"/>
            </a:endParaRPr>
          </a:p>
          <a:p>
            <a:pPr marL="374650" indent="-285750" fontAlgn="base" latinLnBrk="0">
              <a:lnSpc>
                <a:spcPct val="120000"/>
              </a:lnSpc>
              <a:buClr>
                <a:srgbClr val="0000FF"/>
              </a:buClr>
              <a:buFont typeface="Wingdings" panose="05000000000000000000" pitchFamily="2" charset="2"/>
              <a:buChar char="v"/>
              <a:defRPr/>
            </a:pPr>
            <a:endParaRPr lang="en-US" altLang="ko-KR" sz="1600" spc="-100" dirty="0">
              <a:latin typeface="+mn-ea"/>
            </a:endParaRPr>
          </a:p>
          <a:p>
            <a:pPr marL="374650" indent="-285750" fontAlgn="base" latinLnBrk="0">
              <a:lnSpc>
                <a:spcPct val="120000"/>
              </a:lnSpc>
              <a:buClr>
                <a:srgbClr val="0000FF"/>
              </a:buClr>
              <a:buFont typeface="Wingdings" panose="05000000000000000000" pitchFamily="2" charset="2"/>
              <a:buChar char="v"/>
              <a:defRPr/>
            </a:pPr>
            <a:endParaRPr lang="en-US" altLang="ko-KR" sz="1600" spc="-100" dirty="0" smtClean="0">
              <a:latin typeface="+mn-ea"/>
            </a:endParaRPr>
          </a:p>
          <a:p>
            <a:pPr marL="374650" indent="-285750" fontAlgn="base" latinLnBrk="0">
              <a:lnSpc>
                <a:spcPct val="120000"/>
              </a:lnSpc>
              <a:buClr>
                <a:srgbClr val="0000FF"/>
              </a:buClr>
              <a:buFont typeface="Wingdings" panose="05000000000000000000" pitchFamily="2" charset="2"/>
              <a:buChar char="v"/>
              <a:defRPr/>
            </a:pPr>
            <a:endParaRPr lang="en-US" altLang="ko-KR" sz="1600" spc="-100" dirty="0">
              <a:latin typeface="+mn-ea"/>
            </a:endParaRPr>
          </a:p>
          <a:p>
            <a:pPr marL="374650" indent="-285750" fontAlgn="base" latinLnBrk="0">
              <a:lnSpc>
                <a:spcPct val="120000"/>
              </a:lnSpc>
              <a:buClr>
                <a:srgbClr val="0000FF"/>
              </a:buClr>
              <a:buFont typeface="Wingdings" panose="05000000000000000000" pitchFamily="2" charset="2"/>
              <a:buChar char="v"/>
              <a:defRPr/>
            </a:pPr>
            <a:endParaRPr lang="en-US" altLang="ko-KR" sz="1600" spc="-100" dirty="0" smtClean="0">
              <a:latin typeface="+mn-ea"/>
            </a:endParaRPr>
          </a:p>
          <a:p>
            <a:pPr marL="88900" fontAlgn="base" latinLnBrk="0">
              <a:lnSpc>
                <a:spcPct val="120000"/>
              </a:lnSpc>
              <a:buClr>
                <a:srgbClr val="0000FF"/>
              </a:buClr>
              <a:defRPr/>
            </a:pPr>
            <a:r>
              <a:rPr lang="en-US" altLang="ko-KR" sz="1600" spc="-100" dirty="0" smtClean="0">
                <a:latin typeface="+mn-ea"/>
                <a:sym typeface="Wingdings" panose="05000000000000000000" pitchFamily="2" charset="2"/>
              </a:rPr>
              <a:t> </a:t>
            </a:r>
            <a:r>
              <a:rPr lang="ko-KR" altLang="en-US" sz="1600" spc="-100" dirty="0" smtClean="0">
                <a:latin typeface="+mn-ea"/>
                <a:sym typeface="Wingdings" panose="05000000000000000000" pitchFamily="2" charset="2"/>
              </a:rPr>
              <a:t>고품질의 화질 성능 달성</a:t>
            </a:r>
            <a:r>
              <a:rPr lang="en-US" altLang="ko-KR" sz="1600" spc="-100" dirty="0" smtClean="0">
                <a:latin typeface="+mn-ea"/>
                <a:sym typeface="Wingdings" panose="05000000000000000000" pitchFamily="2" charset="2"/>
              </a:rPr>
              <a:t>, GPU </a:t>
            </a:r>
            <a:r>
              <a:rPr lang="ko-KR" altLang="en-US" sz="1600" spc="-100" dirty="0" smtClean="0">
                <a:latin typeface="+mn-ea"/>
                <a:sym typeface="Wingdings" panose="05000000000000000000" pitchFamily="2" charset="2"/>
              </a:rPr>
              <a:t>기반의 고속화를 통해 변환 속도 </a:t>
            </a:r>
            <a:r>
              <a:rPr lang="en-US" altLang="ko-KR" sz="1600" spc="-100" dirty="0">
                <a:latin typeface="+mn-ea"/>
                <a:sym typeface="Wingdings" panose="05000000000000000000" pitchFamily="2" charset="2"/>
              </a:rPr>
              <a:t>1</a:t>
            </a:r>
            <a:r>
              <a:rPr lang="en-US" altLang="ko-KR" sz="1600" spc="-100" dirty="0" smtClean="0">
                <a:latin typeface="+mn-ea"/>
                <a:sym typeface="Wingdings" panose="05000000000000000000" pitchFamily="2" charset="2"/>
              </a:rPr>
              <a:t>0fps </a:t>
            </a:r>
            <a:r>
              <a:rPr lang="ko-KR" altLang="en-US" sz="1600" spc="-100" dirty="0" smtClean="0">
                <a:latin typeface="+mn-ea"/>
                <a:sym typeface="Wingdings" panose="05000000000000000000" pitchFamily="2" charset="2"/>
              </a:rPr>
              <a:t>달성 </a:t>
            </a:r>
            <a:endParaRPr lang="en-US" altLang="ko-KR" sz="1400" spc="-100" dirty="0" smtClean="0">
              <a:latin typeface="+mn-ea"/>
            </a:endParaRPr>
          </a:p>
          <a:p>
            <a:pPr marL="374650" indent="-285750" fontAlgn="base" latinLnBrk="0">
              <a:lnSpc>
                <a:spcPct val="120000"/>
              </a:lnSpc>
              <a:buClr>
                <a:srgbClr val="0000FF"/>
              </a:buClr>
              <a:buFont typeface="Wingdings" panose="05000000000000000000" pitchFamily="2" charset="2"/>
              <a:buChar char="v"/>
              <a:defRPr/>
            </a:pPr>
            <a:endParaRPr lang="en-US" altLang="ko-KR" sz="1400" spc="-100" dirty="0">
              <a:latin typeface="+mn-ea"/>
            </a:endParaRPr>
          </a:p>
          <a:p>
            <a:pPr marL="374650" indent="-285750" fontAlgn="base" latinLnBrk="0">
              <a:lnSpc>
                <a:spcPct val="120000"/>
              </a:lnSpc>
              <a:buClr>
                <a:srgbClr val="0000FF"/>
              </a:buClr>
              <a:buFont typeface="Wingdings" panose="05000000000000000000" pitchFamily="2" charset="2"/>
              <a:buChar char="v"/>
              <a:defRPr/>
            </a:pPr>
            <a:endParaRPr lang="en-US" altLang="ko-KR" sz="1400" spc="-100" dirty="0" smtClean="0">
              <a:latin typeface="+mn-ea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2B0CCE-FB04-46F9-8E47-8BDD8555C285}" type="slidenum">
              <a:rPr lang="ko-KR" altLang="en-US" smtClean="0"/>
              <a:pPr/>
              <a:t>10</a:t>
            </a:fld>
            <a:endParaRPr lang="ko-KR" altLang="en-US"/>
          </a:p>
        </p:txBody>
      </p:sp>
      <p:pic>
        <p:nvPicPr>
          <p:cNvPr id="6" name="Picture 5" descr="D:\kwonminji\wed\PT작업\한국전자통신연구원\img\지구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4285" y="397792"/>
            <a:ext cx="516088" cy="510928"/>
          </a:xfrm>
          <a:prstGeom prst="rect">
            <a:avLst/>
          </a:prstGeom>
          <a:noFill/>
        </p:spPr>
      </p:pic>
      <p:sp>
        <p:nvSpPr>
          <p:cNvPr id="7" name="Rectangle 125"/>
          <p:cNvSpPr>
            <a:spLocks noChangeArrowheads="1"/>
          </p:cNvSpPr>
          <p:nvPr/>
        </p:nvSpPr>
        <p:spPr bwMode="auto">
          <a:xfrm>
            <a:off x="732894" y="395838"/>
            <a:ext cx="354937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buSzPct val="80000"/>
            </a:pPr>
            <a:r>
              <a:rPr kumimoji="1" lang="ko-KR" altLang="en-US" sz="2400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기술 </a:t>
            </a:r>
            <a:r>
              <a:rPr kumimoji="1" lang="ko-KR" altLang="en-US" sz="2400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성능 </a:t>
            </a:r>
            <a:r>
              <a:rPr kumimoji="1" lang="en-US" altLang="ko-KR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– </a:t>
            </a:r>
            <a:r>
              <a:rPr kumimoji="1" lang="ko-KR" altLang="en-US" sz="2400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주관적 성능</a:t>
            </a:r>
            <a:endParaRPr kumimoji="1" lang="ko-KR" altLang="en-US" sz="24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AutoShape 28"/>
          <p:cNvSpPr>
            <a:spLocks noChangeArrowheads="1"/>
          </p:cNvSpPr>
          <p:nvPr/>
        </p:nvSpPr>
        <p:spPr bwMode="auto">
          <a:xfrm>
            <a:off x="107504" y="1030123"/>
            <a:ext cx="3892588" cy="432048"/>
          </a:xfrm>
          <a:prstGeom prst="roundRect">
            <a:avLst>
              <a:gd name="adj" fmla="val 21431"/>
            </a:avLst>
          </a:prstGeom>
          <a:solidFill>
            <a:schemeClr val="accent1">
              <a:lumMod val="75000"/>
            </a:schemeClr>
          </a:solidFill>
          <a:extLst/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4">
              <a:hueOff val="0"/>
              <a:satOff val="0"/>
              <a:lumOff val="0"/>
              <a:alphaOff val="0"/>
            </a:schemeClr>
          </a:fillRef>
          <a:effectRef idx="3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wrap="none" anchor="ctr"/>
          <a:lstStyle/>
          <a:p>
            <a:pPr lvl="0" algn="ctr" latinLnBrk="0">
              <a:defRPr/>
            </a:pPr>
            <a:r>
              <a:rPr kumimoji="0" lang="en-US" altLang="ko-KR" sz="16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</a:rPr>
              <a:t>SR </a:t>
            </a:r>
            <a:r>
              <a:rPr kumimoji="0" lang="ko-KR" alt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</a:rPr>
              <a:t>주관적 화질 </a:t>
            </a:r>
            <a:r>
              <a:rPr kumimoji="0" lang="ko-KR" alt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</a:rPr>
              <a:t>성능</a:t>
            </a:r>
            <a:endParaRPr kumimoji="0" lang="ko-KR" altLang="en-US" sz="1600" b="1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2555776" y="5589240"/>
            <a:ext cx="6435084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dirty="0" smtClean="0">
                <a:latin typeface="맑은 고딕" panose="020B0503020000020004" pitchFamily="50" charset="-127"/>
                <a:cs typeface="굴림" panose="020B0600000101010101" pitchFamily="50" charset="-127"/>
              </a:rPr>
              <a:t>주</a:t>
            </a:r>
            <a:r>
              <a:rPr lang="en-US" altLang="ko-KR" sz="1100" dirty="0" smtClean="0">
                <a:latin typeface="맑은 고딕" panose="020B0503020000020004" pitchFamily="50" charset="-127"/>
                <a:cs typeface="굴림" panose="020B0600000101010101" pitchFamily="50" charset="-127"/>
              </a:rPr>
              <a:t>1) ITU-R </a:t>
            </a:r>
            <a:r>
              <a:rPr lang="en-US" altLang="ko-KR" sz="1100" dirty="0">
                <a:latin typeface="맑은 고딕" panose="020B0503020000020004" pitchFamily="50" charset="-127"/>
                <a:cs typeface="굴림" panose="020B0600000101010101" pitchFamily="50" charset="-127"/>
              </a:rPr>
              <a:t>BT.500</a:t>
            </a:r>
            <a:r>
              <a:rPr lang="ko-KR" altLang="ko-KR" sz="1100" dirty="0">
                <a:cs typeface="굴림" panose="020B0600000101010101" pitchFamily="50" charset="-127"/>
              </a:rPr>
              <a:t>에서 권고하는</a:t>
            </a:r>
            <a:r>
              <a:rPr lang="en-US" altLang="ko-KR" sz="1100" dirty="0">
                <a:cs typeface="굴림" panose="020B0600000101010101" pitchFamily="50" charset="-127"/>
              </a:rPr>
              <a:t> DSCQS </a:t>
            </a:r>
            <a:r>
              <a:rPr lang="ko-KR" altLang="ko-KR" sz="1100" dirty="0">
                <a:cs typeface="굴림" panose="020B0600000101010101" pitchFamily="50" charset="-127"/>
              </a:rPr>
              <a:t>방식으로 </a:t>
            </a:r>
            <a:r>
              <a:rPr lang="ko-KR" altLang="ko-KR" sz="1100" dirty="0" err="1">
                <a:cs typeface="굴림" panose="020B0600000101010101" pitchFamily="50" charset="-127"/>
              </a:rPr>
              <a:t>실험자들</a:t>
            </a:r>
            <a:r>
              <a:rPr lang="en-US" altLang="ko-KR" sz="1100" dirty="0">
                <a:cs typeface="굴림" panose="020B0600000101010101" pitchFamily="50" charset="-127"/>
              </a:rPr>
              <a:t>(15</a:t>
            </a:r>
            <a:r>
              <a:rPr lang="ko-KR" altLang="ko-KR" sz="1100" dirty="0">
                <a:cs typeface="굴림" panose="020B0600000101010101" pitchFamily="50" charset="-127"/>
              </a:rPr>
              <a:t>명 이상</a:t>
            </a:r>
            <a:r>
              <a:rPr lang="en-US" altLang="ko-KR" sz="1100" dirty="0">
                <a:cs typeface="굴림" panose="020B0600000101010101" pitchFamily="50" charset="-127"/>
              </a:rPr>
              <a:t>)</a:t>
            </a:r>
            <a:r>
              <a:rPr lang="ko-KR" altLang="ko-KR" sz="1100" dirty="0">
                <a:cs typeface="굴림" panose="020B0600000101010101" pitchFamily="50" charset="-127"/>
              </a:rPr>
              <a:t>에게</a:t>
            </a:r>
            <a:r>
              <a:rPr lang="en-US" altLang="ko-KR" sz="1100" dirty="0">
                <a:cs typeface="굴림" panose="020B0600000101010101" pitchFamily="50" charset="-127"/>
              </a:rPr>
              <a:t> A </a:t>
            </a:r>
            <a:r>
              <a:rPr lang="ko-KR" altLang="ko-KR" sz="1100" dirty="0">
                <a:cs typeface="굴림" panose="020B0600000101010101" pitchFamily="50" charset="-127"/>
              </a:rPr>
              <a:t>영상과</a:t>
            </a:r>
            <a:r>
              <a:rPr lang="en-US" altLang="ko-KR" sz="1100" dirty="0">
                <a:cs typeface="굴림" panose="020B0600000101010101" pitchFamily="50" charset="-127"/>
              </a:rPr>
              <a:t> B </a:t>
            </a:r>
            <a:r>
              <a:rPr lang="ko-KR" altLang="ko-KR" sz="1100" dirty="0">
                <a:cs typeface="굴림" panose="020B0600000101010101" pitchFamily="50" charset="-127"/>
              </a:rPr>
              <a:t>영상에 대한 주관적 화질 평가를 실시하여</a:t>
            </a:r>
            <a:r>
              <a:rPr lang="en-US" altLang="ko-KR" sz="1100" dirty="0">
                <a:cs typeface="굴림" panose="020B0600000101010101" pitchFamily="50" charset="-127"/>
              </a:rPr>
              <a:t>, </a:t>
            </a:r>
            <a:r>
              <a:rPr lang="ko-KR" altLang="ko-KR" sz="1100" dirty="0">
                <a:cs typeface="굴림" panose="020B0600000101010101" pitchFamily="50" charset="-127"/>
              </a:rPr>
              <a:t>전체 평가 결과 항목 중</a:t>
            </a:r>
            <a:r>
              <a:rPr lang="en-US" altLang="ko-KR" sz="1100" dirty="0">
                <a:cs typeface="굴림" panose="020B0600000101010101" pitchFamily="50" charset="-127"/>
              </a:rPr>
              <a:t> A </a:t>
            </a:r>
            <a:r>
              <a:rPr lang="ko-KR" altLang="ko-KR" sz="1100" dirty="0">
                <a:cs typeface="굴림" panose="020B0600000101010101" pitchFamily="50" charset="-127"/>
              </a:rPr>
              <a:t>영상보다</a:t>
            </a:r>
            <a:r>
              <a:rPr lang="en-US" altLang="ko-KR" sz="1100" dirty="0">
                <a:cs typeface="굴림" panose="020B0600000101010101" pitchFamily="50" charset="-127"/>
              </a:rPr>
              <a:t> B </a:t>
            </a:r>
            <a:r>
              <a:rPr lang="ko-KR" altLang="ko-KR" sz="1100" dirty="0">
                <a:cs typeface="굴림" panose="020B0600000101010101" pitchFamily="50" charset="-127"/>
              </a:rPr>
              <a:t>영상의 화질이 저하된 평가 항목의 비율을 측정함</a:t>
            </a:r>
            <a:r>
              <a:rPr lang="en-US" altLang="ko-KR" sz="1100" dirty="0">
                <a:cs typeface="굴림" panose="020B0600000101010101" pitchFamily="50" charset="-127"/>
              </a:rPr>
              <a:t> (A </a:t>
            </a:r>
            <a:r>
              <a:rPr lang="ko-KR" altLang="ko-KR" sz="1100" dirty="0">
                <a:cs typeface="굴림" panose="020B0600000101010101" pitchFamily="50" charset="-127"/>
              </a:rPr>
              <a:t>영상</a:t>
            </a:r>
            <a:r>
              <a:rPr lang="en-US" altLang="ko-KR" sz="1100" dirty="0">
                <a:cs typeface="굴림" panose="020B0600000101010101" pitchFamily="50" charset="-127"/>
              </a:rPr>
              <a:t>: </a:t>
            </a:r>
            <a:r>
              <a:rPr lang="ko-KR" altLang="ko-KR" sz="1100" dirty="0">
                <a:cs typeface="굴림" panose="020B0600000101010101" pitchFamily="50" charset="-127"/>
              </a:rPr>
              <a:t>원본</a:t>
            </a:r>
            <a:r>
              <a:rPr lang="en-US" altLang="ko-KR" sz="1100" dirty="0">
                <a:cs typeface="굴림" panose="020B0600000101010101" pitchFamily="50" charset="-127"/>
              </a:rPr>
              <a:t> UHD </a:t>
            </a:r>
            <a:r>
              <a:rPr lang="ko-KR" altLang="ko-KR" sz="1100" dirty="0">
                <a:cs typeface="굴림" panose="020B0600000101010101" pitchFamily="50" charset="-127"/>
              </a:rPr>
              <a:t>영상</a:t>
            </a:r>
            <a:r>
              <a:rPr lang="en-US" altLang="ko-KR" sz="1100" dirty="0">
                <a:cs typeface="굴림" panose="020B0600000101010101" pitchFamily="50" charset="-127"/>
              </a:rPr>
              <a:t>, B </a:t>
            </a:r>
            <a:r>
              <a:rPr lang="ko-KR" altLang="ko-KR" sz="1100" dirty="0">
                <a:cs typeface="굴림" panose="020B0600000101010101" pitchFamily="50" charset="-127"/>
              </a:rPr>
              <a:t>영상</a:t>
            </a:r>
            <a:r>
              <a:rPr lang="en-US" altLang="ko-KR" sz="1100" dirty="0">
                <a:cs typeface="굴림" panose="020B0600000101010101" pitchFamily="50" charset="-127"/>
              </a:rPr>
              <a:t>: </a:t>
            </a:r>
            <a:r>
              <a:rPr lang="ko-KR" altLang="ko-KR" sz="1100" dirty="0">
                <a:cs typeface="굴림" panose="020B0600000101010101" pitchFamily="50" charset="-127"/>
              </a:rPr>
              <a:t>원본</a:t>
            </a:r>
            <a:r>
              <a:rPr lang="en-US" altLang="ko-KR" sz="1100" dirty="0">
                <a:cs typeface="굴림" panose="020B0600000101010101" pitchFamily="50" charset="-127"/>
              </a:rPr>
              <a:t> UHD </a:t>
            </a:r>
            <a:r>
              <a:rPr lang="ko-KR" altLang="ko-KR" sz="1100" dirty="0">
                <a:cs typeface="굴림" panose="020B0600000101010101" pitchFamily="50" charset="-127"/>
              </a:rPr>
              <a:t>영상을</a:t>
            </a:r>
            <a:r>
              <a:rPr lang="en-US" altLang="ko-KR" sz="1100" dirty="0">
                <a:cs typeface="굴림" panose="020B0600000101010101" pitchFamily="50" charset="-127"/>
              </a:rPr>
              <a:t> HD </a:t>
            </a:r>
            <a:r>
              <a:rPr lang="ko-KR" altLang="ko-KR" sz="1100" dirty="0">
                <a:cs typeface="굴림" panose="020B0600000101010101" pitchFamily="50" charset="-127"/>
              </a:rPr>
              <a:t>영상으로 변환한 후</a:t>
            </a:r>
            <a:r>
              <a:rPr lang="en-US" altLang="ko-KR" sz="1100" dirty="0">
                <a:cs typeface="굴림" panose="020B0600000101010101" pitchFamily="50" charset="-127"/>
              </a:rPr>
              <a:t>, </a:t>
            </a:r>
            <a:r>
              <a:rPr lang="ko-KR" altLang="ko-KR" sz="1100" dirty="0">
                <a:cs typeface="굴림" panose="020B0600000101010101" pitchFamily="50" charset="-127"/>
              </a:rPr>
              <a:t>변환된</a:t>
            </a:r>
            <a:r>
              <a:rPr lang="en-US" altLang="ko-KR" sz="1100" dirty="0">
                <a:cs typeface="굴림" panose="020B0600000101010101" pitchFamily="50" charset="-127"/>
              </a:rPr>
              <a:t> HD </a:t>
            </a:r>
            <a:r>
              <a:rPr lang="ko-KR" altLang="ko-KR" sz="1100" dirty="0">
                <a:cs typeface="굴림" panose="020B0600000101010101" pitchFamily="50" charset="-127"/>
              </a:rPr>
              <a:t>영상을 개발 기술을 이용하여</a:t>
            </a:r>
            <a:r>
              <a:rPr lang="en-US" altLang="ko-KR" sz="1100" dirty="0">
                <a:cs typeface="굴림" panose="020B0600000101010101" pitchFamily="50" charset="-127"/>
              </a:rPr>
              <a:t> UHD </a:t>
            </a:r>
            <a:r>
              <a:rPr lang="ko-KR" altLang="ko-KR" sz="1100" dirty="0">
                <a:cs typeface="굴림" panose="020B0600000101010101" pitchFamily="50" charset="-127"/>
              </a:rPr>
              <a:t>영상으로 변환한 영상</a:t>
            </a:r>
            <a:endParaRPr lang="ko-KR" altLang="en-US" sz="1100" dirty="0"/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0648151"/>
              </p:ext>
            </p:extLst>
          </p:nvPr>
        </p:nvGraphicFramePr>
        <p:xfrm>
          <a:off x="395536" y="2564904"/>
          <a:ext cx="8350165" cy="12961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70033"/>
                <a:gridCol w="1670033"/>
                <a:gridCol w="1670033"/>
                <a:gridCol w="1670033"/>
                <a:gridCol w="1670033"/>
              </a:tblGrid>
              <a:tr h="639520">
                <a:tc>
                  <a:txBody>
                    <a:bodyPr/>
                    <a:lstStyle/>
                    <a:p>
                      <a:pPr latinLnBrk="1"/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Bilinear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smtClean="0"/>
                        <a:t>타사 </a:t>
                      </a:r>
                      <a:r>
                        <a:rPr lang="en-US" altLang="ko-KR" sz="1600" dirty="0" smtClean="0"/>
                        <a:t>SR</a:t>
                      </a:r>
                      <a:r>
                        <a:rPr lang="en-US" altLang="ko-KR" sz="1600" baseline="0" dirty="0" smtClean="0"/>
                        <a:t> </a:t>
                      </a:r>
                      <a:r>
                        <a:rPr lang="ko-KR" altLang="en-US" sz="1600" baseline="0" smtClean="0"/>
                        <a:t>솔루션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ETRI_SR</a:t>
                      </a:r>
                      <a:endParaRPr lang="ko-KR" alt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 smtClean="0"/>
                        <a:t>원본 </a:t>
                      </a:r>
                      <a:r>
                        <a:rPr lang="en-US" altLang="ko-KR" sz="1600" dirty="0" smtClean="0"/>
                        <a:t>UHD</a:t>
                      </a:r>
                      <a:endParaRPr lang="ko-KR" altLang="en-US" sz="1600" dirty="0"/>
                    </a:p>
                  </a:txBody>
                  <a:tcPr anchor="ctr"/>
                </a:tc>
              </a:tr>
              <a:tr h="656624"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r>
                        <a:rPr lang="ko-KR" altLang="en-US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화질저하인지율</a:t>
                      </a:r>
                      <a:endParaRPr lang="ko-KR" altLang="en-US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kern="120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85%</a:t>
                      </a:r>
                      <a:endParaRPr lang="ko-KR" altLang="en-US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30%</a:t>
                      </a:r>
                      <a:endParaRPr lang="ko-KR" altLang="en-US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15%</a:t>
                      </a:r>
                      <a:endParaRPr lang="ko-KR" altLang="en-US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15%</a:t>
                      </a:r>
                      <a:endParaRPr lang="ko-KR" altLang="en-US" sz="16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34201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580" name="Group 7"/>
          <p:cNvGrpSpPr>
            <a:grpSpLocks/>
          </p:cNvGrpSpPr>
          <p:nvPr/>
        </p:nvGrpSpPr>
        <p:grpSpPr bwMode="auto">
          <a:xfrm>
            <a:off x="7097195" y="3644503"/>
            <a:ext cx="1138238" cy="1206500"/>
            <a:chOff x="0" y="732"/>
            <a:chExt cx="717" cy="760"/>
          </a:xfrm>
        </p:grpSpPr>
        <p:pic>
          <p:nvPicPr>
            <p:cNvPr id="24587" name="Picture 8" descr="0077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732"/>
              <a:ext cx="717" cy="7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588" name="Picture 9" descr="0077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732"/>
              <a:ext cx="717" cy="7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4581" name="Group 10"/>
          <p:cNvGrpSpPr>
            <a:grpSpLocks/>
          </p:cNvGrpSpPr>
          <p:nvPr/>
        </p:nvGrpSpPr>
        <p:grpSpPr bwMode="auto">
          <a:xfrm rot="1512068">
            <a:off x="6096000" y="576263"/>
            <a:ext cx="393700" cy="415925"/>
            <a:chOff x="0" y="732"/>
            <a:chExt cx="717" cy="760"/>
          </a:xfrm>
        </p:grpSpPr>
        <p:pic>
          <p:nvPicPr>
            <p:cNvPr id="24585" name="Picture 11" descr="0077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732"/>
              <a:ext cx="717" cy="7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586" name="Picture 12" descr="0077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732"/>
              <a:ext cx="717" cy="7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4582" name="Group 13"/>
          <p:cNvGrpSpPr>
            <a:grpSpLocks/>
          </p:cNvGrpSpPr>
          <p:nvPr/>
        </p:nvGrpSpPr>
        <p:grpSpPr bwMode="auto">
          <a:xfrm>
            <a:off x="2792349" y="4212602"/>
            <a:ext cx="384175" cy="406400"/>
            <a:chOff x="0" y="732"/>
            <a:chExt cx="717" cy="760"/>
          </a:xfrm>
        </p:grpSpPr>
        <p:pic>
          <p:nvPicPr>
            <p:cNvPr id="24583" name="Picture 14" descr="0077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732"/>
              <a:ext cx="717" cy="7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584" name="Picture 15" descr="0077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732"/>
              <a:ext cx="717" cy="7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6" name="오른쪽 화살표 15"/>
          <p:cNvSpPr/>
          <p:nvPr/>
        </p:nvSpPr>
        <p:spPr bwMode="auto">
          <a:xfrm rot="6766444">
            <a:off x="3710712" y="3063230"/>
            <a:ext cx="596350" cy="291571"/>
          </a:xfrm>
          <a:prstGeom prst="rightArrow">
            <a:avLst/>
          </a:prstGeom>
          <a:noFill/>
          <a:ln w="190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굴림" charset="-127"/>
              <a:cs typeface="Tahoma" pitchFamily="34" charset="0"/>
            </a:endParaRPr>
          </a:p>
        </p:txBody>
      </p:sp>
      <p:pic>
        <p:nvPicPr>
          <p:cNvPr id="18" name="Picture 5" descr="D:\kwonminji\wed\PT작업\한국전자통신연구원\img\지구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54285" y="397792"/>
            <a:ext cx="516088" cy="510928"/>
          </a:xfrm>
          <a:prstGeom prst="rect">
            <a:avLst/>
          </a:prstGeom>
          <a:noFill/>
        </p:spPr>
      </p:pic>
      <p:sp>
        <p:nvSpPr>
          <p:cNvPr id="19" name="Rectangle 125"/>
          <p:cNvSpPr>
            <a:spLocks noChangeArrowheads="1"/>
          </p:cNvSpPr>
          <p:nvPr/>
        </p:nvSpPr>
        <p:spPr bwMode="auto">
          <a:xfrm>
            <a:off x="732894" y="395838"/>
            <a:ext cx="600837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buSzPct val="80000"/>
            </a:pPr>
            <a:r>
              <a:rPr kumimoji="1" lang="ko-KR" altLang="en-US" sz="2400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기술 성능 </a:t>
            </a:r>
            <a:r>
              <a:rPr kumimoji="1" lang="en-US" altLang="ko-KR" sz="2400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– </a:t>
            </a:r>
            <a:r>
              <a:rPr kumimoji="1" lang="ko-KR" altLang="en-US" sz="2400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주관적 성능 </a:t>
            </a:r>
            <a:r>
              <a:rPr kumimoji="1" lang="en-US" altLang="ko-KR" sz="2400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</a:t>
            </a:r>
            <a:r>
              <a:rPr kumimoji="1" lang="ko-KR" altLang="en-US" sz="2400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화질 비교 </a:t>
            </a:r>
            <a:r>
              <a:rPr kumimoji="1" lang="en-US" altLang="ko-KR" sz="2400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(1/6)</a:t>
            </a:r>
            <a:endParaRPr kumimoji="1" lang="ko-KR" altLang="en-US" sz="24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199178" y="1144699"/>
            <a:ext cx="10775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HD </a:t>
            </a:r>
            <a:r>
              <a:rPr kumimoji="1"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영상</a:t>
            </a:r>
          </a:p>
        </p:txBody>
      </p:sp>
      <p:sp>
        <p:nvSpPr>
          <p:cNvPr id="21" name="오른쪽 화살표 20"/>
          <p:cNvSpPr/>
          <p:nvPr/>
        </p:nvSpPr>
        <p:spPr bwMode="auto">
          <a:xfrm rot="4080000">
            <a:off x="5136848" y="3076990"/>
            <a:ext cx="596350" cy="291571"/>
          </a:xfrm>
          <a:prstGeom prst="rightArrow">
            <a:avLst/>
          </a:prstGeom>
          <a:noFill/>
          <a:ln w="190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굴림" charset="-127"/>
              <a:cs typeface="Tahoma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516573" y="3018534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x2</a:t>
            </a:r>
            <a:endParaRPr kumimoji="1"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421033" y="3483661"/>
            <a:ext cx="1733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buSzPct val="80000"/>
            </a:pPr>
            <a:r>
              <a:rPr kumimoji="1" lang="ko-KR" altLang="en-US" b="1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기존 보간 방식</a:t>
            </a:r>
            <a:endParaRPr kumimoji="1" lang="ko-KR" altLang="en-US" b="1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364088" y="3490935"/>
            <a:ext cx="3075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buSzPct val="80000"/>
            </a:pPr>
            <a:r>
              <a:rPr kumimoji="1" lang="en-US" altLang="ko-KR" b="1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ETRI Super Resolution(SR)</a:t>
            </a:r>
            <a:endParaRPr kumimoji="1" lang="ko-KR" altLang="en-US" b="1" dirty="0">
              <a:solidFill>
                <a:schemeClr val="accent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63888" y="1556165"/>
            <a:ext cx="2238624" cy="12600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89374" y="3861048"/>
            <a:ext cx="4477247" cy="25200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299" y="3853251"/>
            <a:ext cx="4492638" cy="2520000"/>
          </a:xfrm>
          <a:prstGeom prst="rect">
            <a:avLst/>
          </a:prstGeom>
        </p:spPr>
      </p:pic>
      <p:sp>
        <p:nvSpPr>
          <p:cNvPr id="28" name="직사각형 27"/>
          <p:cNvSpPr/>
          <p:nvPr/>
        </p:nvSpPr>
        <p:spPr>
          <a:xfrm>
            <a:off x="1259632" y="5151000"/>
            <a:ext cx="576064" cy="6384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5800392" y="5151054"/>
            <a:ext cx="576064" cy="6384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0732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581" name="Group 10"/>
          <p:cNvGrpSpPr>
            <a:grpSpLocks/>
          </p:cNvGrpSpPr>
          <p:nvPr/>
        </p:nvGrpSpPr>
        <p:grpSpPr bwMode="auto">
          <a:xfrm rot="1512068">
            <a:off x="6096000" y="576263"/>
            <a:ext cx="393700" cy="415925"/>
            <a:chOff x="0" y="732"/>
            <a:chExt cx="717" cy="760"/>
          </a:xfrm>
        </p:grpSpPr>
        <p:pic>
          <p:nvPicPr>
            <p:cNvPr id="24585" name="Picture 11" descr="0077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732"/>
              <a:ext cx="717" cy="7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586" name="Picture 12" descr="0077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732"/>
              <a:ext cx="717" cy="7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8" name="Picture 5" descr="D:\kwonminji\wed\PT작업\한국전자통신연구원\img\지구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4285" y="397792"/>
            <a:ext cx="516088" cy="510928"/>
          </a:xfrm>
          <a:prstGeom prst="rect">
            <a:avLst/>
          </a:prstGeom>
          <a:noFill/>
        </p:spPr>
      </p:pic>
      <p:sp>
        <p:nvSpPr>
          <p:cNvPr id="19" name="Rectangle 125"/>
          <p:cNvSpPr>
            <a:spLocks noChangeArrowheads="1"/>
          </p:cNvSpPr>
          <p:nvPr/>
        </p:nvSpPr>
        <p:spPr bwMode="auto">
          <a:xfrm>
            <a:off x="732894" y="395838"/>
            <a:ext cx="600837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buSzPct val="80000"/>
            </a:pPr>
            <a:r>
              <a:rPr kumimoji="1" lang="ko-KR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기술 성능 </a:t>
            </a:r>
            <a:r>
              <a:rPr kumimoji="1" lang="en-US" altLang="ko-KR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– </a:t>
            </a:r>
            <a:r>
              <a:rPr kumimoji="1" lang="ko-KR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주관적 성능 </a:t>
            </a:r>
            <a:r>
              <a:rPr kumimoji="1" lang="en-US" altLang="ko-KR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</a:t>
            </a:r>
            <a:r>
              <a:rPr kumimoji="1" lang="ko-KR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화질 비교 </a:t>
            </a:r>
            <a:r>
              <a:rPr kumimoji="1" lang="en-US" altLang="ko-KR" sz="2400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(2/6</a:t>
            </a:r>
            <a:r>
              <a:rPr kumimoji="1" lang="en-US" altLang="ko-KR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kumimoji="1" lang="ko-KR" altLang="en-US" sz="24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446689" y="908720"/>
            <a:ext cx="1733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buSzPct val="80000"/>
            </a:pPr>
            <a:r>
              <a:rPr kumimoji="1" lang="ko-KR" altLang="en-US" b="1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기존 보간 방식</a:t>
            </a:r>
            <a:endParaRPr kumimoji="1" lang="ko-KR" altLang="en-US" b="1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5364088" y="908720"/>
            <a:ext cx="3075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buSzPct val="80000"/>
            </a:pPr>
            <a:r>
              <a:rPr kumimoji="1" lang="en-US" altLang="ko-KR" b="1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ETRI Super Resolution(SR)</a:t>
            </a:r>
            <a:endParaRPr kumimoji="1" lang="ko-KR" altLang="en-US" b="1" dirty="0">
              <a:solidFill>
                <a:schemeClr val="accent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4"/>
          <a:srcRect l="34305" t="32364" b="3996"/>
          <a:stretch/>
        </p:blipFill>
        <p:spPr>
          <a:xfrm>
            <a:off x="4644008" y="1284277"/>
            <a:ext cx="4411538" cy="5522218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5"/>
          <a:srcRect l="34211" t="32345" b="4014"/>
          <a:stretch/>
        </p:blipFill>
        <p:spPr>
          <a:xfrm>
            <a:off x="107503" y="1278052"/>
            <a:ext cx="4411539" cy="5528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823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581" name="Group 10"/>
          <p:cNvGrpSpPr>
            <a:grpSpLocks/>
          </p:cNvGrpSpPr>
          <p:nvPr/>
        </p:nvGrpSpPr>
        <p:grpSpPr bwMode="auto">
          <a:xfrm rot="1512068">
            <a:off x="6096000" y="576263"/>
            <a:ext cx="393700" cy="415925"/>
            <a:chOff x="0" y="732"/>
            <a:chExt cx="717" cy="760"/>
          </a:xfrm>
        </p:grpSpPr>
        <p:pic>
          <p:nvPicPr>
            <p:cNvPr id="24585" name="Picture 11" descr="0077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732"/>
              <a:ext cx="717" cy="7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586" name="Picture 12" descr="0077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732"/>
              <a:ext cx="717" cy="7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8" name="Picture 5" descr="D:\kwonminji\wed\PT작업\한국전자통신연구원\img\지구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4285" y="397792"/>
            <a:ext cx="516088" cy="510928"/>
          </a:xfrm>
          <a:prstGeom prst="rect">
            <a:avLst/>
          </a:prstGeom>
          <a:noFill/>
        </p:spPr>
      </p:pic>
      <p:sp>
        <p:nvSpPr>
          <p:cNvPr id="19" name="Rectangle 125"/>
          <p:cNvSpPr>
            <a:spLocks noChangeArrowheads="1"/>
          </p:cNvSpPr>
          <p:nvPr/>
        </p:nvSpPr>
        <p:spPr bwMode="auto">
          <a:xfrm>
            <a:off x="732894" y="395838"/>
            <a:ext cx="6008376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buSzPct val="80000"/>
            </a:pPr>
            <a:r>
              <a:rPr kumimoji="1" lang="ko-KR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기술 성능 </a:t>
            </a:r>
            <a:r>
              <a:rPr kumimoji="1" lang="en-US" altLang="ko-KR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– </a:t>
            </a:r>
            <a:r>
              <a:rPr kumimoji="1" lang="ko-KR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주관적 성능 </a:t>
            </a:r>
            <a:r>
              <a:rPr kumimoji="1" lang="en-US" altLang="ko-KR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</a:t>
            </a:r>
            <a:r>
              <a:rPr kumimoji="1" lang="ko-KR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화질 비교 </a:t>
            </a:r>
            <a:r>
              <a:rPr kumimoji="1" lang="en-US" altLang="ko-KR" sz="2400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(3/6</a:t>
            </a:r>
            <a:r>
              <a:rPr kumimoji="1" lang="en-US" altLang="ko-KR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kumimoji="1" lang="ko-KR" altLang="en-US" sz="24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buSzPct val="80000"/>
            </a:pPr>
            <a:endParaRPr kumimoji="1" lang="ko-KR" altLang="en-US" sz="24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724464" y="908720"/>
            <a:ext cx="1552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buSzPct val="80000"/>
            </a:pPr>
            <a:r>
              <a:rPr kumimoji="1" lang="ko-KR" altLang="en-US" b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타사 </a:t>
            </a:r>
            <a:r>
              <a:rPr kumimoji="1" lang="en-US" altLang="ko-KR" b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SR </a:t>
            </a:r>
            <a:r>
              <a:rPr kumimoji="1" lang="ko-KR" altLang="en-US" b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기술</a:t>
            </a:r>
            <a:endParaRPr kumimoji="1" lang="ko-KR" altLang="en-US" b="1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5364088" y="908720"/>
            <a:ext cx="3075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buSzPct val="80000"/>
            </a:pPr>
            <a:r>
              <a:rPr kumimoji="1" lang="en-US" altLang="ko-KR" b="1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ETRI Super Resolution(SR)</a:t>
            </a:r>
            <a:endParaRPr kumimoji="1" lang="ko-KR" altLang="en-US" b="1" dirty="0">
              <a:solidFill>
                <a:schemeClr val="accent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5"/>
          <a:srcRect l="34305" t="32364" b="3996"/>
          <a:stretch/>
        </p:blipFill>
        <p:spPr>
          <a:xfrm>
            <a:off x="4644008" y="1284277"/>
            <a:ext cx="4411538" cy="552221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6"/>
          <a:srcRect l="33885" t="32104" r="1430" b="3973"/>
          <a:stretch/>
        </p:blipFill>
        <p:spPr>
          <a:xfrm>
            <a:off x="107504" y="1278051"/>
            <a:ext cx="4411538" cy="5528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623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580" name="Group 7"/>
          <p:cNvGrpSpPr>
            <a:grpSpLocks/>
          </p:cNvGrpSpPr>
          <p:nvPr/>
        </p:nvGrpSpPr>
        <p:grpSpPr bwMode="auto">
          <a:xfrm>
            <a:off x="7097195" y="3644503"/>
            <a:ext cx="1138238" cy="1206500"/>
            <a:chOff x="0" y="732"/>
            <a:chExt cx="717" cy="760"/>
          </a:xfrm>
        </p:grpSpPr>
        <p:pic>
          <p:nvPicPr>
            <p:cNvPr id="24587" name="Picture 8" descr="0077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732"/>
              <a:ext cx="717" cy="7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588" name="Picture 9" descr="0077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732"/>
              <a:ext cx="717" cy="7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4581" name="Group 10"/>
          <p:cNvGrpSpPr>
            <a:grpSpLocks/>
          </p:cNvGrpSpPr>
          <p:nvPr/>
        </p:nvGrpSpPr>
        <p:grpSpPr bwMode="auto">
          <a:xfrm rot="1512068">
            <a:off x="6096000" y="576263"/>
            <a:ext cx="393700" cy="415925"/>
            <a:chOff x="0" y="732"/>
            <a:chExt cx="717" cy="760"/>
          </a:xfrm>
        </p:grpSpPr>
        <p:pic>
          <p:nvPicPr>
            <p:cNvPr id="24585" name="Picture 11" descr="0077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732"/>
              <a:ext cx="717" cy="7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586" name="Picture 12" descr="0077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732"/>
              <a:ext cx="717" cy="7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4582" name="Group 13"/>
          <p:cNvGrpSpPr>
            <a:grpSpLocks/>
          </p:cNvGrpSpPr>
          <p:nvPr/>
        </p:nvGrpSpPr>
        <p:grpSpPr bwMode="auto">
          <a:xfrm>
            <a:off x="2792349" y="4212602"/>
            <a:ext cx="384175" cy="406400"/>
            <a:chOff x="0" y="732"/>
            <a:chExt cx="717" cy="760"/>
          </a:xfrm>
        </p:grpSpPr>
        <p:pic>
          <p:nvPicPr>
            <p:cNvPr id="24583" name="Picture 14" descr="0077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732"/>
              <a:ext cx="717" cy="7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584" name="Picture 15" descr="0077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732"/>
              <a:ext cx="717" cy="7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25" y="3852884"/>
            <a:ext cx="4480000" cy="25200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2574" y="3853371"/>
            <a:ext cx="4480000" cy="252000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08233" y="1565842"/>
            <a:ext cx="2235383" cy="1260000"/>
          </a:xfrm>
          <a:prstGeom prst="rect">
            <a:avLst/>
          </a:prstGeom>
        </p:spPr>
      </p:pic>
      <p:sp>
        <p:nvSpPr>
          <p:cNvPr id="16" name="오른쪽 화살표 15"/>
          <p:cNvSpPr/>
          <p:nvPr/>
        </p:nvSpPr>
        <p:spPr bwMode="auto">
          <a:xfrm rot="6766444">
            <a:off x="3710712" y="3063230"/>
            <a:ext cx="596350" cy="291571"/>
          </a:xfrm>
          <a:prstGeom prst="rightArrow">
            <a:avLst/>
          </a:prstGeom>
          <a:noFill/>
          <a:ln w="190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굴림" charset="-127"/>
              <a:cs typeface="Tahoma" pitchFamily="34" charset="0"/>
            </a:endParaRPr>
          </a:p>
        </p:txBody>
      </p:sp>
      <p:pic>
        <p:nvPicPr>
          <p:cNvPr id="18" name="Picture 5" descr="D:\kwonminji\wed\PT작업\한국전자통신연구원\img\지구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54285" y="397792"/>
            <a:ext cx="516088" cy="510928"/>
          </a:xfrm>
          <a:prstGeom prst="rect">
            <a:avLst/>
          </a:prstGeom>
          <a:noFill/>
        </p:spPr>
      </p:pic>
      <p:sp>
        <p:nvSpPr>
          <p:cNvPr id="19" name="Rectangle 125"/>
          <p:cNvSpPr>
            <a:spLocks noChangeArrowheads="1"/>
          </p:cNvSpPr>
          <p:nvPr/>
        </p:nvSpPr>
        <p:spPr bwMode="auto">
          <a:xfrm>
            <a:off x="732894" y="395838"/>
            <a:ext cx="600837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buSzPct val="80000"/>
            </a:pPr>
            <a:r>
              <a:rPr kumimoji="1" lang="ko-KR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기술 성능 </a:t>
            </a:r>
            <a:r>
              <a:rPr kumimoji="1" lang="en-US" altLang="ko-KR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– </a:t>
            </a:r>
            <a:r>
              <a:rPr kumimoji="1" lang="ko-KR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주관적 성능 </a:t>
            </a:r>
            <a:r>
              <a:rPr kumimoji="1" lang="en-US" altLang="ko-KR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</a:t>
            </a:r>
            <a:r>
              <a:rPr kumimoji="1" lang="ko-KR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화질 비교 </a:t>
            </a:r>
            <a:r>
              <a:rPr kumimoji="1" lang="en-US" altLang="ko-KR" sz="2400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(4/6</a:t>
            </a:r>
            <a:r>
              <a:rPr kumimoji="1" lang="en-US" altLang="ko-KR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kumimoji="1" lang="ko-KR" altLang="en-US" sz="24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199178" y="1144699"/>
            <a:ext cx="10775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HD </a:t>
            </a:r>
            <a:r>
              <a:rPr kumimoji="1"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영상</a:t>
            </a:r>
          </a:p>
        </p:txBody>
      </p:sp>
      <p:sp>
        <p:nvSpPr>
          <p:cNvPr id="21" name="오른쪽 화살표 20"/>
          <p:cNvSpPr/>
          <p:nvPr/>
        </p:nvSpPr>
        <p:spPr bwMode="auto">
          <a:xfrm rot="4080000">
            <a:off x="5136848" y="3076990"/>
            <a:ext cx="596350" cy="291571"/>
          </a:xfrm>
          <a:prstGeom prst="rightArrow">
            <a:avLst/>
          </a:prstGeom>
          <a:noFill/>
          <a:ln w="1905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굴림" charset="-127"/>
              <a:cs typeface="Tahoma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516573" y="3018534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x2</a:t>
            </a:r>
            <a:endParaRPr kumimoji="1"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547664" y="4212602"/>
            <a:ext cx="576064" cy="6384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1425241" y="3490935"/>
            <a:ext cx="1733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buSzPct val="80000"/>
            </a:pPr>
            <a:r>
              <a:rPr kumimoji="1" lang="ko-KR" altLang="en-US" b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기존</a:t>
            </a:r>
            <a:r>
              <a:rPr kumimoji="1" lang="en-US" altLang="ko-KR" b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kumimoji="1" lang="ko-KR" altLang="en-US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보간 </a:t>
            </a:r>
            <a:r>
              <a:rPr kumimoji="1" lang="ko-KR" altLang="en-US" b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방식</a:t>
            </a:r>
            <a:endParaRPr kumimoji="1" lang="ko-KR" altLang="en-US" b="1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364088" y="3490935"/>
            <a:ext cx="3075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buSzPct val="80000"/>
            </a:pPr>
            <a:r>
              <a:rPr kumimoji="1" lang="en-US" altLang="ko-KR" b="1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ETRI Super Resolution(SR)</a:t>
            </a:r>
            <a:endParaRPr kumimoji="1" lang="ko-KR" altLang="en-US" b="1" dirty="0">
              <a:solidFill>
                <a:schemeClr val="accent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6076164" y="4212602"/>
            <a:ext cx="576064" cy="6384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AutoShape 28"/>
          <p:cNvSpPr>
            <a:spLocks noChangeArrowheads="1"/>
          </p:cNvSpPr>
          <p:nvPr/>
        </p:nvSpPr>
        <p:spPr bwMode="auto">
          <a:xfrm>
            <a:off x="107504" y="1030123"/>
            <a:ext cx="3892588" cy="432048"/>
          </a:xfrm>
          <a:prstGeom prst="roundRect">
            <a:avLst>
              <a:gd name="adj" fmla="val 21431"/>
            </a:avLst>
          </a:prstGeom>
          <a:solidFill>
            <a:schemeClr val="accent1">
              <a:lumMod val="75000"/>
            </a:schemeClr>
          </a:solidFill>
          <a:extLst/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4">
              <a:hueOff val="0"/>
              <a:satOff val="0"/>
              <a:lumOff val="0"/>
              <a:alphaOff val="0"/>
            </a:schemeClr>
          </a:fillRef>
          <a:effectRef idx="3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wrap="none" anchor="ctr"/>
          <a:lstStyle/>
          <a:p>
            <a:pPr lvl="0" algn="ctr" latinLnBrk="0">
              <a:defRPr/>
            </a:pPr>
            <a:r>
              <a:rPr kumimoji="0" lang="en-US" altLang="ko-KR" sz="16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</a:rPr>
              <a:t>SR </a:t>
            </a:r>
            <a:r>
              <a:rPr kumimoji="0" lang="ko-KR" altLang="en-US" sz="1600" b="1" i="0" u="none" strike="noStrike" kern="0" cap="none" spc="0" normalizeH="0" baseline="0" noProof="0" dirty="0" err="1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</a:rPr>
              <a:t>주관전</a:t>
            </a:r>
            <a:r>
              <a:rPr kumimoji="0" lang="ko-KR" alt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</a:rPr>
              <a:t> 화질 성능 </a:t>
            </a:r>
            <a:r>
              <a:rPr kumimoji="0" lang="en-US" altLang="ko-KR" sz="16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</a:rPr>
              <a:t>– </a:t>
            </a:r>
            <a:r>
              <a:rPr kumimoji="0" lang="ko-KR" alt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</a:rPr>
              <a:t>영상</a:t>
            </a:r>
            <a:r>
              <a:rPr lang="en-US" altLang="ko-KR" sz="1600" b="1" kern="0" dirty="0">
                <a:solidFill>
                  <a:prstClr val="white"/>
                </a:solidFill>
                <a:latin typeface="맑은 고딕"/>
                <a:ea typeface="맑은 고딕"/>
              </a:rPr>
              <a:t>2</a:t>
            </a:r>
            <a:endParaRPr kumimoji="0" lang="ko-KR" altLang="en-US" sz="1600" b="1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355879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581" name="Group 10"/>
          <p:cNvGrpSpPr>
            <a:grpSpLocks/>
          </p:cNvGrpSpPr>
          <p:nvPr/>
        </p:nvGrpSpPr>
        <p:grpSpPr bwMode="auto">
          <a:xfrm rot="1512068">
            <a:off x="6096000" y="576263"/>
            <a:ext cx="393700" cy="415925"/>
            <a:chOff x="0" y="732"/>
            <a:chExt cx="717" cy="760"/>
          </a:xfrm>
        </p:grpSpPr>
        <p:pic>
          <p:nvPicPr>
            <p:cNvPr id="24585" name="Picture 11" descr="0077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732"/>
              <a:ext cx="717" cy="7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586" name="Picture 12" descr="0077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732"/>
              <a:ext cx="717" cy="7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8" name="Picture 5" descr="D:\kwonminji\wed\PT작업\한국전자통신연구원\img\지구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4285" y="397792"/>
            <a:ext cx="516088" cy="510928"/>
          </a:xfrm>
          <a:prstGeom prst="rect">
            <a:avLst/>
          </a:prstGeom>
          <a:noFill/>
        </p:spPr>
      </p:pic>
      <p:sp>
        <p:nvSpPr>
          <p:cNvPr id="19" name="Rectangle 125"/>
          <p:cNvSpPr>
            <a:spLocks noChangeArrowheads="1"/>
          </p:cNvSpPr>
          <p:nvPr/>
        </p:nvSpPr>
        <p:spPr bwMode="auto">
          <a:xfrm>
            <a:off x="732894" y="395838"/>
            <a:ext cx="6008376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buSzPct val="80000"/>
            </a:pPr>
            <a:r>
              <a:rPr kumimoji="1" lang="ko-KR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기술 성능 </a:t>
            </a:r>
            <a:r>
              <a:rPr kumimoji="1" lang="en-US" altLang="ko-KR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– </a:t>
            </a:r>
            <a:r>
              <a:rPr kumimoji="1" lang="ko-KR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주관적 성능 </a:t>
            </a:r>
            <a:r>
              <a:rPr kumimoji="1" lang="en-US" altLang="ko-KR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</a:t>
            </a:r>
            <a:r>
              <a:rPr kumimoji="1" lang="ko-KR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화질 비교 </a:t>
            </a:r>
            <a:r>
              <a:rPr kumimoji="1" lang="en-US" altLang="ko-KR" sz="2400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(5/6</a:t>
            </a:r>
            <a:r>
              <a:rPr kumimoji="1" lang="en-US" altLang="ko-KR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kumimoji="1" lang="ko-KR" altLang="en-US" sz="24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buSzPct val="80000"/>
            </a:pPr>
            <a:endParaRPr kumimoji="1" lang="ko-KR" altLang="en-US" sz="24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4"/>
          <a:srcRect l="3711" t="4957"/>
          <a:stretch/>
        </p:blipFill>
        <p:spPr>
          <a:xfrm>
            <a:off x="4644008" y="1268760"/>
            <a:ext cx="4411538" cy="5522218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5"/>
          <a:srcRect l="3745" t="5786" r="165" b="-57"/>
          <a:stretch/>
        </p:blipFill>
        <p:spPr>
          <a:xfrm>
            <a:off x="99502" y="1268760"/>
            <a:ext cx="4411538" cy="5522218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1446689" y="908720"/>
            <a:ext cx="1733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buSzPct val="80000"/>
            </a:pPr>
            <a:r>
              <a:rPr kumimoji="1" lang="ko-KR" altLang="en-US" b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기존</a:t>
            </a:r>
            <a:r>
              <a:rPr kumimoji="1" lang="en-US" altLang="ko-KR" b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kumimoji="1" lang="ko-KR" altLang="en-US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보간 </a:t>
            </a:r>
            <a:r>
              <a:rPr kumimoji="1" lang="ko-KR" altLang="en-US" b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방식</a:t>
            </a:r>
            <a:endParaRPr kumimoji="1" lang="ko-KR" altLang="en-US" b="1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5364088" y="908720"/>
            <a:ext cx="3075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buSzPct val="80000"/>
            </a:pPr>
            <a:r>
              <a:rPr kumimoji="1" lang="en-US" altLang="ko-KR" b="1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ETRI Super Resolution(SR)</a:t>
            </a:r>
            <a:endParaRPr kumimoji="1" lang="ko-KR" altLang="en-US" b="1" dirty="0">
              <a:solidFill>
                <a:schemeClr val="accent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10674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581" name="Group 10"/>
          <p:cNvGrpSpPr>
            <a:grpSpLocks/>
          </p:cNvGrpSpPr>
          <p:nvPr/>
        </p:nvGrpSpPr>
        <p:grpSpPr bwMode="auto">
          <a:xfrm rot="1512068">
            <a:off x="6096000" y="576263"/>
            <a:ext cx="393700" cy="415925"/>
            <a:chOff x="0" y="732"/>
            <a:chExt cx="717" cy="760"/>
          </a:xfrm>
        </p:grpSpPr>
        <p:pic>
          <p:nvPicPr>
            <p:cNvPr id="24585" name="Picture 11" descr="0077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732"/>
              <a:ext cx="717" cy="7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586" name="Picture 12" descr="0077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732"/>
              <a:ext cx="717" cy="7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8" name="Picture 5" descr="D:\kwonminji\wed\PT작업\한국전자통신연구원\img\지구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4285" y="397792"/>
            <a:ext cx="516088" cy="510928"/>
          </a:xfrm>
          <a:prstGeom prst="rect">
            <a:avLst/>
          </a:prstGeom>
          <a:noFill/>
        </p:spPr>
      </p:pic>
      <p:sp>
        <p:nvSpPr>
          <p:cNvPr id="19" name="Rectangle 125"/>
          <p:cNvSpPr>
            <a:spLocks noChangeArrowheads="1"/>
          </p:cNvSpPr>
          <p:nvPr/>
        </p:nvSpPr>
        <p:spPr bwMode="auto">
          <a:xfrm>
            <a:off x="732894" y="395838"/>
            <a:ext cx="6008376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buSzPct val="80000"/>
            </a:pPr>
            <a:r>
              <a:rPr kumimoji="1" lang="ko-KR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기술 성능 </a:t>
            </a:r>
            <a:r>
              <a:rPr kumimoji="1" lang="en-US" altLang="ko-KR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– </a:t>
            </a:r>
            <a:r>
              <a:rPr kumimoji="1" lang="ko-KR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주관적 성능 </a:t>
            </a:r>
            <a:r>
              <a:rPr kumimoji="1" lang="en-US" altLang="ko-KR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</a:t>
            </a:r>
            <a:r>
              <a:rPr kumimoji="1" lang="ko-KR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화질 비교 </a:t>
            </a:r>
            <a:r>
              <a:rPr kumimoji="1" lang="en-US" altLang="ko-KR" sz="2400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(6/6</a:t>
            </a:r>
            <a:r>
              <a:rPr kumimoji="1" lang="en-US" altLang="ko-KR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kumimoji="1" lang="ko-KR" altLang="en-US" sz="24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buSzPct val="80000"/>
            </a:pPr>
            <a:endParaRPr kumimoji="1" lang="ko-KR" altLang="en-US" sz="24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5"/>
          <a:srcRect l="3711" t="4957"/>
          <a:stretch/>
        </p:blipFill>
        <p:spPr>
          <a:xfrm>
            <a:off x="4644008" y="1268760"/>
            <a:ext cx="4411538" cy="5522218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5364088" y="908720"/>
            <a:ext cx="3075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buSzPct val="80000"/>
            </a:pPr>
            <a:r>
              <a:rPr kumimoji="1" lang="en-US" altLang="ko-KR" b="1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ETRI Super Resolution(SR)</a:t>
            </a:r>
            <a:endParaRPr kumimoji="1" lang="ko-KR" altLang="en-US" b="1" dirty="0">
              <a:solidFill>
                <a:schemeClr val="accent2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6"/>
          <a:srcRect l="1452" t="5625" r="425" b="261"/>
          <a:stretch/>
        </p:blipFill>
        <p:spPr>
          <a:xfrm>
            <a:off x="99502" y="1262321"/>
            <a:ext cx="4411538" cy="552221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724464" y="908720"/>
            <a:ext cx="1552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buSzPct val="80000"/>
            </a:pPr>
            <a:r>
              <a:rPr kumimoji="1" lang="ko-KR" altLang="en-US" b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타사 </a:t>
            </a:r>
            <a:r>
              <a:rPr kumimoji="1" lang="en-US" altLang="ko-KR" b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SR </a:t>
            </a:r>
            <a:r>
              <a:rPr kumimoji="1" lang="ko-KR" altLang="en-US" b="1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기술</a:t>
            </a:r>
            <a:endParaRPr kumimoji="1" lang="ko-KR" altLang="en-US" b="1" dirty="0">
              <a:solidFill>
                <a:schemeClr val="accent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06306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2B0CCE-FB04-46F9-8E47-8BDD8555C285}" type="slidenum">
              <a:rPr lang="ko-KR" altLang="en-US" smtClean="0"/>
              <a:pPr/>
              <a:t>17</a:t>
            </a:fld>
            <a:endParaRPr lang="ko-KR" altLang="en-US"/>
          </a:p>
        </p:txBody>
      </p:sp>
      <p:pic>
        <p:nvPicPr>
          <p:cNvPr id="6" name="Picture 5" descr="D:\kwonminji\wed\PT작업\한국전자통신연구원\img\지구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4285" y="397792"/>
            <a:ext cx="516088" cy="510928"/>
          </a:xfrm>
          <a:prstGeom prst="rect">
            <a:avLst/>
          </a:prstGeom>
          <a:noFill/>
        </p:spPr>
      </p:pic>
      <p:sp>
        <p:nvSpPr>
          <p:cNvPr id="7" name="Rectangle 125"/>
          <p:cNvSpPr>
            <a:spLocks noChangeArrowheads="1"/>
          </p:cNvSpPr>
          <p:nvPr/>
        </p:nvSpPr>
        <p:spPr bwMode="auto">
          <a:xfrm>
            <a:off x="732894" y="395838"/>
            <a:ext cx="183255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buSzPct val="80000"/>
            </a:pPr>
            <a:r>
              <a:rPr kumimoji="1" lang="ko-KR" altLang="en-US" sz="2400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기술의 특징</a:t>
            </a:r>
            <a:endParaRPr kumimoji="1" lang="ko-KR" altLang="en-US" sz="24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2" name="AutoShape 28"/>
          <p:cNvSpPr>
            <a:spLocks noChangeArrowheads="1"/>
          </p:cNvSpPr>
          <p:nvPr/>
        </p:nvSpPr>
        <p:spPr bwMode="auto">
          <a:xfrm>
            <a:off x="467545" y="1908625"/>
            <a:ext cx="2114574" cy="432048"/>
          </a:xfrm>
          <a:prstGeom prst="roundRect">
            <a:avLst>
              <a:gd name="adj" fmla="val 21431"/>
            </a:avLst>
          </a:prstGeom>
          <a:solidFill>
            <a:schemeClr val="accent4">
              <a:lumMod val="75000"/>
            </a:schemeClr>
          </a:solidFill>
          <a:extLst/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4">
              <a:hueOff val="0"/>
              <a:satOff val="0"/>
              <a:lumOff val="0"/>
              <a:alphaOff val="0"/>
            </a:schemeClr>
          </a:fillRef>
          <a:effectRef idx="3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wrap="none" anchor="ctr"/>
          <a:lstStyle/>
          <a:p>
            <a:pPr lvl="0" algn="ctr" latinLnBrk="0">
              <a:defRPr/>
            </a:pPr>
            <a:r>
              <a:rPr kumimoji="0" lang="ko-KR" altLang="en-US" sz="20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</a:rPr>
              <a:t>확장 용이성</a:t>
            </a:r>
          </a:p>
        </p:txBody>
      </p:sp>
      <p:grpSp>
        <p:nvGrpSpPr>
          <p:cNvPr id="33" name="그룹 81"/>
          <p:cNvGrpSpPr/>
          <p:nvPr/>
        </p:nvGrpSpPr>
        <p:grpSpPr>
          <a:xfrm>
            <a:off x="395537" y="1404570"/>
            <a:ext cx="8074420" cy="1944373"/>
            <a:chOff x="395537" y="1772816"/>
            <a:chExt cx="8074420" cy="1099246"/>
          </a:xfrm>
        </p:grpSpPr>
        <p:sp>
          <p:nvSpPr>
            <p:cNvPr id="34" name="AutoShape 22"/>
            <p:cNvSpPr>
              <a:spLocks noChangeArrowheads="1"/>
            </p:cNvSpPr>
            <p:nvPr/>
          </p:nvSpPr>
          <p:spPr bwMode="auto">
            <a:xfrm>
              <a:off x="1595884" y="1788056"/>
              <a:ext cx="6874073" cy="1084006"/>
            </a:xfrm>
            <a:prstGeom prst="roundRect">
              <a:avLst>
                <a:gd name="adj" fmla="val 0"/>
              </a:avLst>
            </a:prstGeom>
            <a:gradFill rotWithShape="1">
              <a:gsLst>
                <a:gs pos="0">
                  <a:srgbClr val="4F81BD">
                    <a:shade val="51000"/>
                    <a:satMod val="130000"/>
                  </a:srgbClr>
                </a:gs>
                <a:gs pos="80000">
                  <a:srgbClr val="4F81BD">
                    <a:shade val="93000"/>
                    <a:satMod val="130000"/>
                  </a:srgbClr>
                </a:gs>
                <a:gs pos="100000">
                  <a:srgbClr val="4F81BD">
                    <a:shade val="94000"/>
                    <a:satMod val="135000"/>
                  </a:srgb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bliqueBottomRight"/>
              <a:lightRig rig="soft" dir="t"/>
            </a:scene3d>
            <a:sp3d extrusionH="635000">
              <a:bevelT w="63500" h="25400" prst="slope"/>
            </a:sp3d>
          </p:spPr>
          <p:txBody>
            <a:bodyPr anchor="ctr"/>
            <a:lstStyle/>
            <a:p>
              <a:pPr algn="ctr" latinLnBrk="0">
                <a:defRPr/>
              </a:pPr>
              <a:endParaRPr lang="ko-KR" altLang="en-US" kern="0">
                <a:solidFill>
                  <a:sysClr val="window" lastClr="FFFFFF"/>
                </a:solidFill>
              </a:endParaRPr>
            </a:p>
          </p:txBody>
        </p:sp>
        <p:sp>
          <p:nvSpPr>
            <p:cNvPr id="35" name="AutoShape 23"/>
            <p:cNvSpPr>
              <a:spLocks noChangeArrowheads="1"/>
            </p:cNvSpPr>
            <p:nvPr/>
          </p:nvSpPr>
          <p:spPr bwMode="auto">
            <a:xfrm>
              <a:off x="1602920" y="1772816"/>
              <a:ext cx="6867037" cy="1084006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chilly" dir="t">
                <a:rot lat="0" lon="0" rev="18480000"/>
              </a:lightRig>
            </a:scene3d>
            <a:sp3d prstMaterial="clear">
              <a:bevelT h="63500"/>
            </a:sp3d>
          </p:spPr>
          <p:txBody>
            <a:bodyPr anchor="ctr"/>
            <a:lstStyle/>
            <a:p>
              <a:pPr algn="ctr" latinLnBrk="0">
                <a:defRPr/>
              </a:pPr>
              <a:endParaRPr lang="ko-KR" altLang="en-US" kern="0">
                <a:solidFill>
                  <a:sysClr val="window" lastClr="FFFFFF"/>
                </a:solidFill>
              </a:endParaRPr>
            </a:p>
          </p:txBody>
        </p:sp>
        <p:sp>
          <p:nvSpPr>
            <p:cNvPr id="36" name="양쪽 모서리가 둥근 사각형 35"/>
            <p:cNvSpPr/>
            <p:nvPr/>
          </p:nvSpPr>
          <p:spPr>
            <a:xfrm rot="16200000">
              <a:off x="395537" y="1775047"/>
              <a:ext cx="1081378" cy="1081378"/>
            </a:xfrm>
            <a:prstGeom prst="round2SameRect">
              <a:avLst/>
            </a:prstGeom>
            <a:gradFill rotWithShape="1">
              <a:gsLst>
                <a:gs pos="0">
                  <a:srgbClr val="4F81BD">
                    <a:shade val="51000"/>
                    <a:satMod val="130000"/>
                  </a:srgbClr>
                </a:gs>
                <a:gs pos="80000">
                  <a:srgbClr val="4F81BD">
                    <a:shade val="93000"/>
                    <a:satMod val="130000"/>
                  </a:srgbClr>
                </a:gs>
                <a:gs pos="100000">
                  <a:srgbClr val="4F81BD">
                    <a:shade val="94000"/>
                    <a:satMod val="135000"/>
                  </a:srgb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bliqueBottomLeft"/>
              <a:lightRig rig="threePt" dir="t"/>
            </a:scene3d>
            <a:sp3d extrusionH="635000">
              <a:bevelT w="63500" h="25400"/>
              <a:contourClr>
                <a:schemeClr val="tx1">
                  <a:lumMod val="65000"/>
                  <a:lumOff val="35000"/>
                </a:schemeClr>
              </a:contourClr>
            </a:sp3d>
          </p:spPr>
          <p:txBody>
            <a:bodyPr anchor="ctr"/>
            <a:lstStyle/>
            <a:p>
              <a:pPr algn="ctr" latinLnBrk="0">
                <a:defRPr/>
              </a:pPr>
              <a:endParaRPr lang="ko-KR" altLang="en-US" kern="0">
                <a:solidFill>
                  <a:sysClr val="window" lastClr="FFFFFF"/>
                </a:solidFill>
              </a:endParaRPr>
            </a:p>
          </p:txBody>
        </p:sp>
        <p:sp>
          <p:nvSpPr>
            <p:cNvPr id="37" name="모서리가 둥근 직사각형 36"/>
            <p:cNvSpPr/>
            <p:nvPr/>
          </p:nvSpPr>
          <p:spPr>
            <a:xfrm>
              <a:off x="1640969" y="1834819"/>
              <a:ext cx="6756980" cy="976868"/>
            </a:xfrm>
            <a:prstGeom prst="roundRect">
              <a:avLst>
                <a:gd name="adj" fmla="val 0"/>
              </a:avLst>
            </a:prstGeom>
            <a:solidFill>
              <a:srgbClr val="E6F6FE"/>
            </a:solidFill>
            <a:ln>
              <a:noFill/>
            </a:ln>
            <a:effectLst>
              <a:innerShdw blurRad="50800" dist="25400" dir="13440000">
                <a:prstClr val="black">
                  <a:alpha val="24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grpSp>
          <p:nvGrpSpPr>
            <p:cNvPr id="38" name="Group 30"/>
            <p:cNvGrpSpPr>
              <a:grpSpLocks/>
            </p:cNvGrpSpPr>
            <p:nvPr/>
          </p:nvGrpSpPr>
          <p:grpSpPr bwMode="auto">
            <a:xfrm>
              <a:off x="1401763" y="1962150"/>
              <a:ext cx="295275" cy="800100"/>
              <a:chOff x="960" y="1182"/>
              <a:chExt cx="186" cy="504"/>
            </a:xfrm>
          </p:grpSpPr>
          <p:pic>
            <p:nvPicPr>
              <p:cNvPr id="40" name="Picture 31" descr="공책고리_3"/>
              <p:cNvPicPr>
                <a:picLocks noChangeAspect="1" noChangeArrowheads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60" y="1182"/>
                <a:ext cx="186" cy="11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41" name="Picture 32" descr="공책고리_3"/>
              <p:cNvPicPr>
                <a:picLocks noChangeAspect="1" noChangeArrowheads="1"/>
              </p:cNvPicPr>
              <p:nvPr/>
            </p:nvPicPr>
            <p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60" y="1571"/>
                <a:ext cx="186" cy="11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sp>
          <p:nvSpPr>
            <p:cNvPr id="39" name="AutoShape 53"/>
            <p:cNvSpPr>
              <a:spLocks noChangeArrowheads="1"/>
            </p:cNvSpPr>
            <p:nvPr/>
          </p:nvSpPr>
          <p:spPr bwMode="auto">
            <a:xfrm flipH="1">
              <a:off x="457200" y="1784350"/>
              <a:ext cx="966788" cy="247650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chemeClr val="bg1">
                    <a:alpha val="60001"/>
                  </a:schemeClr>
                </a:gs>
                <a:gs pos="100000">
                  <a:schemeClr val="bg1">
                    <a:gamma/>
                    <a:tint val="0"/>
                    <a:invGamma/>
                    <a:alpha val="0"/>
                  </a:schemeClr>
                </a:gs>
              </a:gsLst>
              <a:lin ang="5400000" scaled="1"/>
            </a:gradFill>
            <a:ln w="9525" algn="ctr">
              <a:noFill/>
              <a:round/>
              <a:headEnd/>
              <a:tailEnd/>
            </a:ln>
            <a:effectLst/>
          </p:spPr>
          <p:txBody>
            <a:bodyPr wrap="none" lIns="0" tIns="0" rIns="0" bIns="0" anchor="ctr"/>
            <a:lstStyle/>
            <a:p>
              <a:pPr>
                <a:defRPr/>
              </a:pPr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43" name="Text Box 37"/>
          <p:cNvSpPr txBox="1">
            <a:spLocks noChangeArrowheads="1"/>
          </p:cNvSpPr>
          <p:nvPr/>
        </p:nvSpPr>
        <p:spPr bwMode="auto">
          <a:xfrm>
            <a:off x="497934" y="1608222"/>
            <a:ext cx="884777" cy="15640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Plain">
              <a:avLst/>
            </a:prstTxWarp>
            <a:spAutoFit/>
            <a:scene3d>
              <a:camera prst="orthographicFront"/>
              <a:lightRig rig="threePt" dir="t"/>
            </a:scene3d>
            <a:sp3d extrusionH="57150" contourW="19050">
              <a:bevelT w="0" h="38100"/>
              <a:contourClr>
                <a:srgbClr val="24455A"/>
              </a:contourClr>
            </a:sp3d>
          </a:bodyPr>
          <a:lstStyle/>
          <a:p>
            <a:pPr algn="ctr" latinLnBrk="0">
              <a:lnSpc>
                <a:spcPct val="110000"/>
              </a:lnSpc>
              <a:defRPr/>
            </a:pPr>
            <a:r>
              <a:rPr lang="ko-KR" altLang="en-US" sz="2400" b="1" kern="0" spc="-150" dirty="0" smtClean="0">
                <a:ln w="3175">
                  <a:solidFill>
                    <a:srgbClr val="FFFFFF"/>
                  </a:solidFill>
                </a:ln>
                <a:solidFill>
                  <a:srgbClr val="FFFFFF"/>
                </a:solidFill>
                <a:effectLst>
                  <a:outerShdw blurRad="38100" dist="25400" dir="2700000" algn="tl" rotWithShape="0">
                    <a:prstClr val="black">
                      <a:alpha val="37000"/>
                    </a:prstClr>
                  </a:outerShdw>
                </a:effectLst>
              </a:rPr>
              <a:t>고품질</a:t>
            </a:r>
            <a:endParaRPr lang="en-US" altLang="ko-KR" sz="2400" b="1" kern="0" spc="-150" dirty="0" smtClean="0">
              <a:ln w="3175">
                <a:solidFill>
                  <a:srgbClr val="FFFFFF"/>
                </a:solidFill>
              </a:ln>
              <a:solidFill>
                <a:srgbClr val="FFFFFF"/>
              </a:solidFill>
              <a:effectLst>
                <a:outerShdw blurRad="38100" dist="25400" dir="2700000" algn="tl" rotWithShape="0">
                  <a:prstClr val="black">
                    <a:alpha val="37000"/>
                  </a:prstClr>
                </a:outerShdw>
              </a:effectLst>
            </a:endParaRPr>
          </a:p>
          <a:p>
            <a:pPr algn="ctr" latinLnBrk="0">
              <a:lnSpc>
                <a:spcPct val="110000"/>
              </a:lnSpc>
              <a:defRPr/>
            </a:pPr>
            <a:r>
              <a:rPr lang="ko-KR" altLang="en-US" sz="2400" b="1" kern="0" spc="-150" dirty="0" smtClean="0">
                <a:ln w="3175">
                  <a:solidFill>
                    <a:srgbClr val="FFFFFF"/>
                  </a:solidFill>
                </a:ln>
                <a:solidFill>
                  <a:srgbClr val="FFFFFF"/>
                </a:solidFill>
                <a:effectLst>
                  <a:outerShdw blurRad="38100" dist="25400" dir="2700000" algn="tl" rotWithShape="0">
                    <a:prstClr val="black">
                      <a:alpha val="37000"/>
                    </a:prstClr>
                  </a:outerShdw>
                </a:effectLst>
              </a:rPr>
              <a:t>고속 변환</a:t>
            </a:r>
            <a:endParaRPr lang="en-US" altLang="ko-KR" sz="2400" b="1" kern="0" spc="-150" dirty="0">
              <a:ln w="3175">
                <a:solidFill>
                  <a:srgbClr val="FFFFFF"/>
                </a:solidFill>
              </a:ln>
              <a:solidFill>
                <a:srgbClr val="FFFFFF"/>
              </a:solidFill>
              <a:effectLst>
                <a:outerShdw blurRad="38100" dist="25400" dir="2700000" algn="tl" rotWithShape="0">
                  <a:prstClr val="black">
                    <a:alpha val="37000"/>
                  </a:prstClr>
                </a:outerShdw>
              </a:effectLst>
            </a:endParaRPr>
          </a:p>
          <a:p>
            <a:pPr algn="ctr" latinLnBrk="0">
              <a:lnSpc>
                <a:spcPct val="110000"/>
              </a:lnSpc>
              <a:defRPr/>
            </a:pPr>
            <a:r>
              <a:rPr lang="ko-KR" altLang="en-US" sz="2400" b="1" kern="0" spc="-150" dirty="0" smtClean="0">
                <a:ln w="3175">
                  <a:solidFill>
                    <a:srgbClr val="FFFFFF"/>
                  </a:solidFill>
                </a:ln>
                <a:solidFill>
                  <a:srgbClr val="FFFFFF"/>
                </a:solidFill>
                <a:effectLst>
                  <a:outerShdw blurRad="38100" dist="25400" dir="2700000" algn="tl" rotWithShape="0">
                    <a:prstClr val="black">
                      <a:alpha val="37000"/>
                    </a:prstClr>
                  </a:outerShdw>
                </a:effectLst>
              </a:rPr>
              <a:t>지원 </a:t>
            </a:r>
            <a:endParaRPr lang="en-US" altLang="ko-KR" sz="2400" b="1" kern="0" spc="-150" dirty="0" smtClean="0">
              <a:ln w="3175">
                <a:solidFill>
                  <a:srgbClr val="FFFFFF"/>
                </a:solidFill>
              </a:ln>
              <a:solidFill>
                <a:srgbClr val="FFFFFF"/>
              </a:solidFill>
              <a:effectLst>
                <a:outerShdw blurRad="38100" dist="25400" dir="2700000" algn="tl" rotWithShape="0">
                  <a:prstClr val="black">
                    <a:alpha val="37000"/>
                  </a:prstClr>
                </a:outerShdw>
              </a:effectLst>
            </a:endParaRPr>
          </a:p>
        </p:txBody>
      </p:sp>
      <p:sp>
        <p:nvSpPr>
          <p:cNvPr id="44" name="Text Box 42"/>
          <p:cNvSpPr txBox="1">
            <a:spLocks noChangeArrowheads="1"/>
          </p:cNvSpPr>
          <p:nvPr/>
        </p:nvSpPr>
        <p:spPr bwMode="auto">
          <a:xfrm>
            <a:off x="1648447" y="1547935"/>
            <a:ext cx="6710067" cy="20097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180975" indent="-180975" latinLnBrk="0">
              <a:spcBef>
                <a:spcPts val="600"/>
              </a:spcBef>
              <a:buSzPct val="80000"/>
              <a:buFontTx/>
              <a:buBlip>
                <a:blip r:embed="rId5"/>
              </a:buBlip>
            </a:pPr>
            <a:r>
              <a:rPr kumimoji="1" lang="ko-KR" altLang="en-US" b="1" dirty="0" smtClean="0">
                <a:latin typeface="맑은 고딕" pitchFamily="50" charset="-127"/>
              </a:rPr>
              <a:t>원본 </a:t>
            </a:r>
            <a:r>
              <a:rPr kumimoji="1" lang="en-US" altLang="ko-KR" b="1" dirty="0">
                <a:latin typeface="맑은 고딕" pitchFamily="50" charset="-127"/>
              </a:rPr>
              <a:t>UHD </a:t>
            </a:r>
            <a:r>
              <a:rPr kumimoji="1" lang="ko-KR" altLang="en-US" b="1" dirty="0">
                <a:latin typeface="맑은 고딕" pitchFamily="50" charset="-127"/>
              </a:rPr>
              <a:t>영상 수준의 주관적 화질 제공 </a:t>
            </a:r>
            <a:endParaRPr kumimoji="1" lang="en-US" altLang="ko-KR" b="1" dirty="0" smtClean="0">
              <a:latin typeface="맑은 고딕" pitchFamily="50" charset="-127"/>
            </a:endParaRPr>
          </a:p>
          <a:p>
            <a:pPr marL="534988" indent="-174625">
              <a:spcBef>
                <a:spcPts val="600"/>
              </a:spcBef>
              <a:buSzPct val="80000"/>
              <a:buFont typeface="Wingdings" panose="05000000000000000000" pitchFamily="2" charset="2"/>
              <a:buChar char="Ø"/>
              <a:defRPr/>
            </a:pPr>
            <a:r>
              <a:rPr kumimoji="1" lang="ko-KR" altLang="en-US" sz="1400" b="1" dirty="0" smtClean="0">
                <a:latin typeface="맑은 고딕" pitchFamily="50" charset="-127"/>
              </a:rPr>
              <a:t>고품질 화질 성능 제공 </a:t>
            </a:r>
            <a:r>
              <a:rPr kumimoji="1" lang="en-US" altLang="ko-KR" sz="1400" b="1" dirty="0" smtClean="0">
                <a:latin typeface="맑은 고딕" pitchFamily="50" charset="-127"/>
              </a:rPr>
              <a:t>(</a:t>
            </a:r>
            <a:r>
              <a:rPr kumimoji="1" lang="ko-KR" altLang="en-US" sz="1400" b="1" dirty="0" smtClean="0">
                <a:latin typeface="맑은 고딕" pitchFamily="50" charset="-127"/>
              </a:rPr>
              <a:t>화질저하인지율</a:t>
            </a:r>
            <a:r>
              <a:rPr kumimoji="1" lang="en-US" altLang="ko-KR" sz="1400" b="1" dirty="0" smtClean="0">
                <a:latin typeface="맑은 고딕" pitchFamily="50" charset="-127"/>
              </a:rPr>
              <a:t>: 15%)</a:t>
            </a:r>
            <a:endParaRPr kumimoji="1" lang="en-US" altLang="ko-KR" sz="1400" b="1" dirty="0">
              <a:latin typeface="맑은 고딕" pitchFamily="50" charset="-127"/>
            </a:endParaRPr>
          </a:p>
          <a:p>
            <a:pPr marL="180975" indent="-180975" latinLnBrk="0">
              <a:spcBef>
                <a:spcPts val="600"/>
              </a:spcBef>
              <a:buSzPct val="80000"/>
              <a:buFontTx/>
              <a:buBlip>
                <a:blip r:embed="rId5"/>
              </a:buBlip>
            </a:pPr>
            <a:r>
              <a:rPr kumimoji="1" lang="en-US" altLang="ko-KR" b="1" dirty="0">
                <a:latin typeface="맑은 고딕" pitchFamily="50" charset="-127"/>
              </a:rPr>
              <a:t>G</a:t>
            </a:r>
            <a:r>
              <a:rPr kumimoji="1" lang="en-US" altLang="ko-KR" b="1" dirty="0" smtClean="0">
                <a:latin typeface="맑은 고딕" pitchFamily="50" charset="-127"/>
              </a:rPr>
              <a:t>PU </a:t>
            </a:r>
            <a:r>
              <a:rPr kumimoji="1" lang="ko-KR" altLang="en-US" b="1" dirty="0">
                <a:latin typeface="맑은 고딕" pitchFamily="50" charset="-127"/>
              </a:rPr>
              <a:t>기반 병렬화를 통한 고속 변환 지원 </a:t>
            </a:r>
            <a:endParaRPr kumimoji="1" lang="en-US" altLang="ko-KR" b="1" dirty="0" smtClean="0">
              <a:latin typeface="맑은 고딕" pitchFamily="50" charset="-127"/>
            </a:endParaRPr>
          </a:p>
          <a:p>
            <a:pPr marL="534988" indent="-174625">
              <a:spcBef>
                <a:spcPts val="600"/>
              </a:spcBef>
              <a:buSzPct val="80000"/>
              <a:buFont typeface="Wingdings" panose="05000000000000000000" pitchFamily="2" charset="2"/>
              <a:buChar char="Ø"/>
              <a:defRPr/>
            </a:pPr>
            <a:r>
              <a:rPr kumimoji="1" lang="en-US" altLang="ko-KR" sz="1400" b="1" dirty="0" smtClean="0">
                <a:latin typeface="맑은 고딕" pitchFamily="50" charset="-127"/>
              </a:rPr>
              <a:t>10fps </a:t>
            </a:r>
            <a:r>
              <a:rPr kumimoji="1" lang="ko-KR" altLang="en-US" sz="1400" b="1" dirty="0" smtClean="0">
                <a:latin typeface="맑은 고딕" pitchFamily="50" charset="-127"/>
              </a:rPr>
              <a:t>이상의 빠른 변환 속도 제공</a:t>
            </a:r>
            <a:endParaRPr kumimoji="1" lang="en-US" altLang="ko-KR" sz="1400" b="1" dirty="0" smtClean="0">
              <a:latin typeface="맑은 고딕" pitchFamily="50" charset="-127"/>
            </a:endParaRPr>
          </a:p>
          <a:p>
            <a:pPr marL="534988" indent="-174625">
              <a:spcBef>
                <a:spcPts val="600"/>
              </a:spcBef>
              <a:buSzPct val="80000"/>
              <a:buFont typeface="Wingdings" panose="05000000000000000000" pitchFamily="2" charset="2"/>
              <a:buChar char="Ø"/>
              <a:defRPr/>
            </a:pPr>
            <a:r>
              <a:rPr kumimoji="1" lang="en-US" altLang="ko-KR" sz="1400" b="1" dirty="0" smtClean="0">
                <a:latin typeface="맑은 고딕" pitchFamily="50" charset="-127"/>
              </a:rPr>
              <a:t>NVIDIA  SLI </a:t>
            </a:r>
            <a:r>
              <a:rPr kumimoji="1" lang="ko-KR" altLang="en-US" sz="1400" b="1" dirty="0" smtClean="0">
                <a:latin typeface="맑은 고딕" pitchFamily="50" charset="-127"/>
              </a:rPr>
              <a:t>구성을 통한 추가적 속도 향상 지원</a:t>
            </a:r>
            <a:endParaRPr kumimoji="1" lang="en-US" altLang="ko-KR" sz="1400" b="1" dirty="0">
              <a:latin typeface="맑은 고딕" pitchFamily="50" charset="-127"/>
            </a:endParaRPr>
          </a:p>
          <a:p>
            <a:pPr latinLnBrk="0">
              <a:lnSpc>
                <a:spcPct val="120000"/>
              </a:lnSpc>
              <a:spcBef>
                <a:spcPts val="600"/>
              </a:spcBef>
              <a:buSzPct val="80000"/>
            </a:pPr>
            <a:endParaRPr kumimoji="1" lang="en-US" altLang="ko-KR" b="1" dirty="0" smtClean="0">
              <a:solidFill>
                <a:prstClr val="black"/>
              </a:solidFill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391944" y="3860796"/>
            <a:ext cx="8074420" cy="2326427"/>
            <a:chOff x="457200" y="3822159"/>
            <a:chExt cx="8074420" cy="2697506"/>
          </a:xfrm>
        </p:grpSpPr>
        <p:sp>
          <p:nvSpPr>
            <p:cNvPr id="14" name="AutoShape 25"/>
            <p:cNvSpPr>
              <a:spLocks noChangeArrowheads="1"/>
            </p:cNvSpPr>
            <p:nvPr/>
          </p:nvSpPr>
          <p:spPr bwMode="auto">
            <a:xfrm>
              <a:off x="1620467" y="4887851"/>
              <a:ext cx="6867037" cy="918972"/>
            </a:xfrm>
            <a:prstGeom prst="roundRect">
              <a:avLst>
                <a:gd name="adj" fmla="val 0"/>
              </a:avLst>
            </a:prstGeom>
            <a:solidFill>
              <a:schemeClr val="bg1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chilly" dir="t">
                <a:rot lat="0" lon="0" rev="18480000"/>
              </a:lightRig>
            </a:scene3d>
            <a:sp3d prstMaterial="clear">
              <a:bevelT h="63500"/>
            </a:sp3d>
          </p:spPr>
          <p:txBody>
            <a:bodyPr anchor="ctr"/>
            <a:lstStyle/>
            <a:p>
              <a:pPr algn="ctr" latinLnBrk="0">
                <a:defRPr/>
              </a:pPr>
              <a:endParaRPr lang="ko-KR" altLang="en-US" kern="0" dirty="0">
                <a:solidFill>
                  <a:prstClr val="black"/>
                </a:solidFill>
              </a:endParaRPr>
            </a:p>
          </p:txBody>
        </p:sp>
        <p:grpSp>
          <p:nvGrpSpPr>
            <p:cNvPr id="21" name="그룹 83"/>
            <p:cNvGrpSpPr/>
            <p:nvPr/>
          </p:nvGrpSpPr>
          <p:grpSpPr>
            <a:xfrm>
              <a:off x="457200" y="3822159"/>
              <a:ext cx="8074420" cy="2225363"/>
              <a:chOff x="395537" y="4226090"/>
              <a:chExt cx="8074420" cy="1101747"/>
            </a:xfrm>
          </p:grpSpPr>
          <p:sp>
            <p:nvSpPr>
              <p:cNvPr id="22" name="AutoShape 26"/>
              <p:cNvSpPr>
                <a:spLocks noChangeArrowheads="1"/>
              </p:cNvSpPr>
              <p:nvPr/>
            </p:nvSpPr>
            <p:spPr bwMode="auto">
              <a:xfrm>
                <a:off x="1595884" y="4231600"/>
                <a:ext cx="6874073" cy="1096236"/>
              </a:xfrm>
              <a:prstGeom prst="roundRect">
                <a:avLst>
                  <a:gd name="adj" fmla="val 0"/>
                </a:avLst>
              </a:prstGeom>
              <a:gradFill rotWithShape="1">
                <a:gsLst>
                  <a:gs pos="0">
                    <a:srgbClr val="9BBB59">
                      <a:shade val="51000"/>
                      <a:satMod val="130000"/>
                    </a:srgbClr>
                  </a:gs>
                  <a:gs pos="80000">
                    <a:srgbClr val="9BBB59">
                      <a:shade val="93000"/>
                      <a:satMod val="130000"/>
                    </a:srgbClr>
                  </a:gs>
                  <a:gs pos="100000">
                    <a:srgbClr val="9BBB59">
                      <a:shade val="94000"/>
                      <a:satMod val="135000"/>
                    </a:srgb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bliqueBottomRight"/>
                <a:lightRig rig="soft" dir="t"/>
              </a:scene3d>
              <a:sp3d extrusionH="635000">
                <a:bevelT w="63500" h="25400" prst="slope"/>
              </a:sp3d>
            </p:spPr>
            <p:txBody>
              <a:bodyPr anchor="ctr"/>
              <a:lstStyle/>
              <a:p>
                <a:pPr algn="ctr" latinLnBrk="0">
                  <a:defRPr/>
                </a:pPr>
                <a:endParaRPr lang="ko-KR" altLang="en-US" kern="0">
                  <a:solidFill>
                    <a:sysClr val="window" lastClr="FFFFFF"/>
                  </a:solidFill>
                </a:endParaRPr>
              </a:p>
            </p:txBody>
          </p:sp>
          <p:sp>
            <p:nvSpPr>
              <p:cNvPr id="23" name="양쪽 모서리가 둥근 사각형 22"/>
              <p:cNvSpPr/>
              <p:nvPr/>
            </p:nvSpPr>
            <p:spPr>
              <a:xfrm rot="16200000">
                <a:off x="385352" y="4236275"/>
                <a:ext cx="1101747" cy="1081378"/>
              </a:xfrm>
              <a:prstGeom prst="round2SameRect">
                <a:avLst/>
              </a:prstGeom>
              <a:gradFill rotWithShape="1">
                <a:gsLst>
                  <a:gs pos="0">
                    <a:srgbClr val="9BBB59">
                      <a:shade val="51000"/>
                      <a:satMod val="130000"/>
                    </a:srgbClr>
                  </a:gs>
                  <a:gs pos="80000">
                    <a:srgbClr val="9BBB59">
                      <a:shade val="93000"/>
                      <a:satMod val="130000"/>
                    </a:srgbClr>
                  </a:gs>
                  <a:gs pos="100000">
                    <a:srgbClr val="9BBB59">
                      <a:shade val="94000"/>
                      <a:satMod val="135000"/>
                    </a:srgbClr>
                  </a:gs>
                </a:gsLst>
                <a:lin ang="16200000" scaled="0"/>
              </a:gradFill>
              <a:ln>
                <a:noFill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bliqueBottomLeft"/>
                <a:lightRig rig="threePt" dir="t"/>
              </a:scene3d>
              <a:sp3d extrusionH="635000">
                <a:bevelT w="63500" h="25400"/>
              </a:sp3d>
            </p:spPr>
            <p:txBody>
              <a:bodyPr anchor="ctr"/>
              <a:lstStyle/>
              <a:p>
                <a:pPr algn="ctr" latinLnBrk="0">
                  <a:defRPr/>
                </a:pPr>
                <a:endParaRPr lang="ko-KR" altLang="en-US" kern="0">
                  <a:solidFill>
                    <a:sysClr val="window" lastClr="FFFFFF"/>
                  </a:solidFill>
                </a:endParaRPr>
              </a:p>
            </p:txBody>
          </p:sp>
          <p:sp>
            <p:nvSpPr>
              <p:cNvPr id="24" name="AutoShape 53"/>
              <p:cNvSpPr>
                <a:spLocks noChangeArrowheads="1"/>
              </p:cNvSpPr>
              <p:nvPr/>
            </p:nvSpPr>
            <p:spPr bwMode="auto">
              <a:xfrm flipH="1">
                <a:off x="457200" y="4258296"/>
                <a:ext cx="966788" cy="247650"/>
              </a:xfrm>
              <a:prstGeom prst="roundRect">
                <a:avLst>
                  <a:gd name="adj" fmla="val 50000"/>
                </a:avLst>
              </a:prstGeom>
              <a:gradFill rotWithShape="1">
                <a:gsLst>
                  <a:gs pos="0">
                    <a:schemeClr val="bg1">
                      <a:alpha val="60001"/>
                    </a:schemeClr>
                  </a:gs>
                  <a:gs pos="100000">
                    <a:schemeClr val="bg1">
                      <a:gamma/>
                      <a:tint val="0"/>
                      <a:invGamma/>
                      <a:alpha val="0"/>
                    </a:schemeClr>
                  </a:gs>
                </a:gsLst>
                <a:lin ang="5400000" scaled="1"/>
              </a:gra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wrap="none" lIns="0" tIns="0" rIns="0" bIns="0" anchor="ctr"/>
              <a:lstStyle/>
              <a:p>
                <a:pPr>
                  <a:defRPr/>
                </a:pPr>
                <a:endParaRPr lang="ko-KR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25" name="모서리가 둥근 직사각형 24"/>
              <p:cNvSpPr/>
              <p:nvPr/>
            </p:nvSpPr>
            <p:spPr>
              <a:xfrm>
                <a:off x="1652040" y="4293096"/>
                <a:ext cx="6756980" cy="972000"/>
              </a:xfrm>
              <a:prstGeom prst="roundRect">
                <a:avLst>
                  <a:gd name="adj" fmla="val 0"/>
                </a:avLst>
              </a:prstGeom>
              <a:solidFill>
                <a:srgbClr val="EEFFE5"/>
              </a:solidFill>
              <a:ln>
                <a:noFill/>
              </a:ln>
              <a:effectLst>
                <a:innerShdw blurRad="50800" dist="25400" dir="13440000">
                  <a:prstClr val="black">
                    <a:alpha val="24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6" name="Text Box 45"/>
            <p:cNvSpPr txBox="1">
              <a:spLocks noChangeArrowheads="1"/>
            </p:cNvSpPr>
            <p:nvPr/>
          </p:nvSpPr>
          <p:spPr bwMode="auto">
            <a:xfrm>
              <a:off x="1763688" y="3982329"/>
              <a:ext cx="6706269" cy="2537336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180975" indent="-180975" latinLnBrk="0">
                <a:spcBef>
                  <a:spcPts val="600"/>
                </a:spcBef>
                <a:buSzPct val="80000"/>
                <a:buBlip>
                  <a:blip r:embed="rId6"/>
                </a:buBlip>
              </a:pPr>
              <a:r>
                <a:rPr kumimoji="1" lang="ko-KR" altLang="en-US" b="1" dirty="0" err="1">
                  <a:latin typeface="맑은 고딕" pitchFamily="50" charset="-127"/>
                  <a:sym typeface="Wingdings 2" pitchFamily="18" charset="2"/>
                </a:rPr>
                <a:t>활용성</a:t>
              </a:r>
              <a:r>
                <a:rPr kumimoji="1" lang="ko-KR" altLang="en-US" b="1" dirty="0">
                  <a:latin typeface="맑은 고딕" pitchFamily="50" charset="-127"/>
                  <a:sym typeface="Wingdings 2" pitchFamily="18" charset="2"/>
                </a:rPr>
                <a:t> 제고를 위한 두 가지 운용 모드 제공</a:t>
              </a:r>
              <a:endParaRPr kumimoji="1" lang="en-US" altLang="ko-KR" b="1" dirty="0">
                <a:latin typeface="맑은 고딕" pitchFamily="50" charset="-127"/>
                <a:sym typeface="Wingdings 2" pitchFamily="18" charset="2"/>
              </a:endParaRPr>
            </a:p>
            <a:p>
              <a:pPr marL="534988" lvl="0" indent="-174625">
                <a:buFont typeface="Wingdings" panose="05000000000000000000" pitchFamily="2" charset="2"/>
                <a:buChar char="Ø"/>
                <a:defRPr/>
              </a:pPr>
              <a:r>
                <a:rPr kumimoji="1" lang="ko-KR" altLang="en-US" sz="1400" b="1" dirty="0">
                  <a:latin typeface="맑은 고딕" pitchFamily="50" charset="-127"/>
                  <a:sym typeface="Wingdings 2" pitchFamily="18" charset="2"/>
                </a:rPr>
                <a:t>자동 모드</a:t>
              </a:r>
              <a:r>
                <a:rPr kumimoji="1" lang="en-US" altLang="ko-KR" sz="1400" b="1" dirty="0">
                  <a:latin typeface="맑은 고딕" pitchFamily="50" charset="-127"/>
                  <a:sym typeface="Wingdings 2" pitchFamily="18" charset="2"/>
                </a:rPr>
                <a:t>: </a:t>
              </a:r>
              <a:r>
                <a:rPr kumimoji="1" lang="ko-KR" altLang="en-US" sz="1400" b="1" dirty="0">
                  <a:latin typeface="맑은 고딕" pitchFamily="50" charset="-127"/>
                  <a:sym typeface="Wingdings 2" pitchFamily="18" charset="2"/>
                </a:rPr>
                <a:t>입력 영상의 특성을 분석</a:t>
              </a:r>
              <a:r>
                <a:rPr kumimoji="1" lang="en-US" altLang="ko-KR" sz="1400" b="1" dirty="0">
                  <a:latin typeface="맑은 고딕" pitchFamily="50" charset="-127"/>
                  <a:sym typeface="Wingdings 2" pitchFamily="18" charset="2"/>
                </a:rPr>
                <a:t>,</a:t>
              </a:r>
              <a:r>
                <a:rPr kumimoji="1" lang="ko-KR" altLang="en-US" sz="1400" b="1" dirty="0">
                  <a:latin typeface="맑은 고딕" pitchFamily="50" charset="-127"/>
                  <a:sym typeface="Wingdings 2" pitchFamily="18" charset="2"/>
                </a:rPr>
                <a:t> 영상 구간 별 적합한 전</a:t>
              </a:r>
              <a:r>
                <a:rPr kumimoji="1" lang="en-US" altLang="ko-KR" sz="1400" b="1" dirty="0">
                  <a:latin typeface="맑은 고딕" pitchFamily="50" charset="-127"/>
                  <a:sym typeface="Wingdings 2" pitchFamily="18" charset="2"/>
                </a:rPr>
                <a:t>/</a:t>
              </a:r>
              <a:r>
                <a:rPr kumimoji="1" lang="ko-KR" altLang="en-US" sz="1400" b="1" dirty="0">
                  <a:latin typeface="맑은 고딕" pitchFamily="50" charset="-127"/>
                  <a:sym typeface="Wingdings 2" pitchFamily="18" charset="2"/>
                </a:rPr>
                <a:t>후처리 필터를 자동으로 적용</a:t>
              </a:r>
              <a:endParaRPr kumimoji="1" lang="en-US" altLang="ko-KR" sz="1400" b="1" dirty="0">
                <a:latin typeface="맑은 고딕" pitchFamily="50" charset="-127"/>
                <a:sym typeface="Wingdings 2" pitchFamily="18" charset="2"/>
              </a:endParaRPr>
            </a:p>
            <a:p>
              <a:pPr marL="534988" lvl="0" indent="-174625">
                <a:buFont typeface="Wingdings" panose="05000000000000000000" pitchFamily="2" charset="2"/>
                <a:buChar char="Ø"/>
                <a:defRPr/>
              </a:pPr>
              <a:r>
                <a:rPr kumimoji="1" lang="ko-KR" altLang="en-US" sz="1400" b="1" dirty="0">
                  <a:latin typeface="맑은 고딕" pitchFamily="50" charset="-127"/>
                  <a:sym typeface="Wingdings 2" pitchFamily="18" charset="2"/>
                </a:rPr>
                <a:t>수동 모드</a:t>
              </a:r>
              <a:r>
                <a:rPr kumimoji="1" lang="en-US" altLang="ko-KR" sz="1400" b="1" dirty="0">
                  <a:latin typeface="맑은 고딕" pitchFamily="50" charset="-127"/>
                  <a:sym typeface="Wingdings 2" pitchFamily="18" charset="2"/>
                </a:rPr>
                <a:t>: </a:t>
              </a:r>
              <a:r>
                <a:rPr kumimoji="1" lang="ko-KR" altLang="en-US" sz="1400" b="1" dirty="0">
                  <a:latin typeface="맑은 고딕" pitchFamily="50" charset="-127"/>
                  <a:sym typeface="Wingdings 2" pitchFamily="18" charset="2"/>
                </a:rPr>
                <a:t>사용자가 원하는 구간에 선택한 전</a:t>
              </a:r>
              <a:r>
                <a:rPr kumimoji="1" lang="en-US" altLang="ko-KR" sz="1400" b="1" dirty="0">
                  <a:latin typeface="맑은 고딕" pitchFamily="50" charset="-127"/>
                  <a:sym typeface="Wingdings 2" pitchFamily="18" charset="2"/>
                </a:rPr>
                <a:t>/</a:t>
              </a:r>
              <a:r>
                <a:rPr kumimoji="1" lang="ko-KR" altLang="en-US" sz="1400" b="1" dirty="0">
                  <a:latin typeface="맑은 고딕" pitchFamily="50" charset="-127"/>
                  <a:sym typeface="Wingdings 2" pitchFamily="18" charset="2"/>
                </a:rPr>
                <a:t>후처리 필터를 적용</a:t>
              </a:r>
              <a:endParaRPr kumimoji="1" lang="en-US" altLang="ko-KR" sz="1400" b="1" dirty="0">
                <a:latin typeface="맑은 고딕" pitchFamily="50" charset="-127"/>
                <a:sym typeface="Wingdings 2" pitchFamily="18" charset="2"/>
              </a:endParaRPr>
            </a:p>
            <a:p>
              <a:pPr marL="180975" lvl="0" indent="-180975" latinLnBrk="0">
                <a:spcBef>
                  <a:spcPts val="600"/>
                </a:spcBef>
                <a:buSzPct val="80000"/>
                <a:buBlip>
                  <a:blip r:embed="rId6"/>
                </a:buBlip>
                <a:defRPr/>
              </a:pPr>
              <a:r>
                <a:rPr kumimoji="1" lang="ko-KR" altLang="en-US" b="1" dirty="0">
                  <a:latin typeface="맑은 고딕" pitchFamily="50" charset="-127"/>
                  <a:sym typeface="Wingdings 2" pitchFamily="18" charset="2"/>
                </a:rPr>
                <a:t>개방형 플랫폼 기반 개발로</a:t>
              </a:r>
              <a:r>
                <a:rPr kumimoji="1" lang="en-US" altLang="ko-KR" b="1" dirty="0">
                  <a:latin typeface="맑은 고딕" pitchFamily="50" charset="-127"/>
                  <a:sym typeface="Wingdings 2" pitchFamily="18" charset="2"/>
                </a:rPr>
                <a:t> </a:t>
              </a:r>
              <a:r>
                <a:rPr kumimoji="1" lang="ko-KR" altLang="en-US" b="1" dirty="0">
                  <a:latin typeface="맑은 고딕" pitchFamily="50" charset="-127"/>
                  <a:sym typeface="Wingdings 2" pitchFamily="18" charset="2"/>
                </a:rPr>
                <a:t>다양한 전</a:t>
              </a:r>
              <a:r>
                <a:rPr kumimoji="1" lang="en-US" altLang="ko-KR" b="1" dirty="0">
                  <a:latin typeface="맑은 고딕" pitchFamily="50" charset="-127"/>
                  <a:sym typeface="Wingdings 2" pitchFamily="18" charset="2"/>
                </a:rPr>
                <a:t>/</a:t>
              </a:r>
              <a:r>
                <a:rPr kumimoji="1" lang="ko-KR" altLang="en-US" b="1" dirty="0">
                  <a:latin typeface="맑은 고딕" pitchFamily="50" charset="-127"/>
                  <a:sym typeface="Wingdings 2" pitchFamily="18" charset="2"/>
                </a:rPr>
                <a:t>후처리 필터 추가 용이</a:t>
              </a:r>
              <a:endParaRPr kumimoji="1" lang="en-US" altLang="ko-KR" b="1" dirty="0">
                <a:latin typeface="맑은 고딕" pitchFamily="50" charset="-127"/>
                <a:sym typeface="Wingdings 2" pitchFamily="18" charset="2"/>
              </a:endParaRPr>
            </a:p>
            <a:p>
              <a:pPr marL="180975" indent="-180975" latinLnBrk="0">
                <a:lnSpc>
                  <a:spcPct val="120000"/>
                </a:lnSpc>
                <a:spcBef>
                  <a:spcPts val="600"/>
                </a:spcBef>
                <a:buSzPct val="80000"/>
                <a:buBlip>
                  <a:blip r:embed="rId6"/>
                </a:buBlip>
              </a:pPr>
              <a:endParaRPr kumimoji="1" lang="en-US" altLang="ko-KR" b="1" dirty="0">
                <a:latin typeface="맑은 고딕" pitchFamily="50" charset="-127"/>
              </a:endParaRPr>
            </a:p>
            <a:p>
              <a:pPr latinLnBrk="0">
                <a:lnSpc>
                  <a:spcPct val="120000"/>
                </a:lnSpc>
                <a:spcBef>
                  <a:spcPts val="600"/>
                </a:spcBef>
                <a:buSzPct val="80000"/>
              </a:pPr>
              <a:r>
                <a:rPr kumimoji="1" lang="ko-KR" altLang="en-US" b="1" dirty="0">
                  <a:latin typeface="맑은 고딕" pitchFamily="50" charset="-127"/>
                </a:rPr>
                <a:t> </a:t>
              </a:r>
            </a:p>
          </p:txBody>
        </p:sp>
        <p:pic>
          <p:nvPicPr>
            <p:cNvPr id="47" name="Picture 32" descr="공책고리_3"/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1306" y="4329623"/>
              <a:ext cx="295275" cy="35414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8" name="Picture 31" descr="공책고리_3"/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1306" y="5393059"/>
              <a:ext cx="295275" cy="35414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50" name="Text Box 37"/>
          <p:cNvSpPr txBox="1">
            <a:spLocks noChangeArrowheads="1"/>
          </p:cNvSpPr>
          <p:nvPr/>
        </p:nvSpPr>
        <p:spPr bwMode="auto">
          <a:xfrm>
            <a:off x="497934" y="3998933"/>
            <a:ext cx="873558" cy="16724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Plain">
              <a:avLst/>
            </a:prstTxWarp>
            <a:spAutoFit/>
            <a:scene3d>
              <a:camera prst="orthographicFront"/>
              <a:lightRig rig="threePt" dir="t"/>
            </a:scene3d>
            <a:sp3d extrusionH="57150" contourW="19050">
              <a:bevelT w="0" h="38100"/>
              <a:contourClr>
                <a:srgbClr val="24455A"/>
              </a:contourClr>
            </a:sp3d>
          </a:bodyPr>
          <a:lstStyle/>
          <a:p>
            <a:pPr algn="ctr" latinLnBrk="0">
              <a:lnSpc>
                <a:spcPct val="110000"/>
              </a:lnSpc>
              <a:defRPr/>
            </a:pPr>
            <a:r>
              <a:rPr lang="ko-KR" altLang="en-US" sz="2400" b="1" kern="0" spc="-150" dirty="0" smtClean="0">
                <a:ln w="3175">
                  <a:solidFill>
                    <a:srgbClr val="FFFFFF"/>
                  </a:solidFill>
                </a:ln>
                <a:solidFill>
                  <a:srgbClr val="FFFFFF"/>
                </a:solidFill>
                <a:effectLst>
                  <a:outerShdw blurRad="38100" dist="25400" dir="2700000" algn="tl" rotWithShape="0">
                    <a:prstClr val="black">
                      <a:alpha val="37000"/>
                    </a:prstClr>
                  </a:outerShdw>
                </a:effectLst>
              </a:rPr>
              <a:t>전</a:t>
            </a:r>
            <a:r>
              <a:rPr lang="en-US" altLang="ko-KR" sz="2400" b="1" kern="0" spc="-150" dirty="0" smtClean="0">
                <a:ln w="3175">
                  <a:solidFill>
                    <a:srgbClr val="FFFFFF"/>
                  </a:solidFill>
                </a:ln>
                <a:solidFill>
                  <a:srgbClr val="FFFFFF"/>
                </a:solidFill>
                <a:effectLst>
                  <a:outerShdw blurRad="38100" dist="25400" dir="2700000" algn="tl" rotWithShape="0">
                    <a:prstClr val="black">
                      <a:alpha val="37000"/>
                    </a:prstClr>
                  </a:outerShdw>
                </a:effectLst>
              </a:rPr>
              <a:t>/</a:t>
            </a:r>
            <a:r>
              <a:rPr lang="ko-KR" altLang="en-US" sz="2400" b="1" kern="0" spc="-150" dirty="0" smtClean="0">
                <a:ln w="3175">
                  <a:solidFill>
                    <a:srgbClr val="FFFFFF"/>
                  </a:solidFill>
                </a:ln>
                <a:solidFill>
                  <a:srgbClr val="FFFFFF"/>
                </a:solidFill>
                <a:effectLst>
                  <a:outerShdw blurRad="38100" dist="25400" dir="2700000" algn="tl" rotWithShape="0">
                    <a:prstClr val="black">
                      <a:alpha val="37000"/>
                    </a:prstClr>
                  </a:outerShdw>
                </a:effectLst>
              </a:rPr>
              <a:t>후처리</a:t>
            </a:r>
            <a:endParaRPr lang="en-US" altLang="ko-KR" sz="2400" b="1" kern="0" spc="-150" dirty="0" smtClean="0">
              <a:ln w="3175">
                <a:solidFill>
                  <a:srgbClr val="FFFFFF"/>
                </a:solidFill>
              </a:ln>
              <a:solidFill>
                <a:srgbClr val="FFFFFF"/>
              </a:solidFill>
              <a:effectLst>
                <a:outerShdw blurRad="38100" dist="25400" dir="2700000" algn="tl" rotWithShape="0">
                  <a:prstClr val="black">
                    <a:alpha val="37000"/>
                  </a:prstClr>
                </a:outerShdw>
              </a:effectLst>
            </a:endParaRPr>
          </a:p>
          <a:p>
            <a:pPr algn="ctr" latinLnBrk="0">
              <a:lnSpc>
                <a:spcPct val="110000"/>
              </a:lnSpc>
              <a:defRPr/>
            </a:pPr>
            <a:r>
              <a:rPr lang="ko-KR" altLang="en-US" sz="2400" b="1" kern="0" spc="-150" dirty="0" smtClean="0">
                <a:ln w="3175">
                  <a:solidFill>
                    <a:srgbClr val="FFFFFF"/>
                  </a:solidFill>
                </a:ln>
                <a:solidFill>
                  <a:srgbClr val="FFFFFF"/>
                </a:solidFill>
                <a:effectLst>
                  <a:outerShdw blurRad="38100" dist="25400" dir="2700000" algn="tl" rotWithShape="0">
                    <a:prstClr val="black">
                      <a:alpha val="37000"/>
                    </a:prstClr>
                  </a:outerShdw>
                </a:effectLst>
              </a:rPr>
              <a:t>필터와의</a:t>
            </a:r>
            <a:endParaRPr lang="en-US" altLang="ko-KR" sz="2400" b="1" kern="0" spc="-150" dirty="0" smtClean="0">
              <a:ln w="3175">
                <a:solidFill>
                  <a:srgbClr val="FFFFFF"/>
                </a:solidFill>
              </a:ln>
              <a:solidFill>
                <a:srgbClr val="FFFFFF"/>
              </a:solidFill>
              <a:effectLst>
                <a:outerShdw blurRad="38100" dist="25400" dir="2700000" algn="tl" rotWithShape="0">
                  <a:prstClr val="black">
                    <a:alpha val="37000"/>
                  </a:prstClr>
                </a:outerShdw>
              </a:effectLst>
            </a:endParaRPr>
          </a:p>
          <a:p>
            <a:pPr algn="ctr" latinLnBrk="0">
              <a:lnSpc>
                <a:spcPct val="110000"/>
              </a:lnSpc>
              <a:defRPr/>
            </a:pPr>
            <a:r>
              <a:rPr lang="ko-KR" altLang="en-US" sz="2400" b="1" kern="0" spc="-150" dirty="0" smtClean="0">
                <a:ln w="3175">
                  <a:solidFill>
                    <a:srgbClr val="FFFFFF"/>
                  </a:solidFill>
                </a:ln>
                <a:solidFill>
                  <a:srgbClr val="FFFFFF"/>
                </a:solidFill>
                <a:effectLst>
                  <a:outerShdw blurRad="38100" dist="25400" dir="2700000" algn="tl" rotWithShape="0">
                    <a:prstClr val="black">
                      <a:alpha val="37000"/>
                    </a:prstClr>
                  </a:outerShdw>
                </a:effectLst>
              </a:rPr>
              <a:t>연계 기능</a:t>
            </a:r>
            <a:endParaRPr lang="en-US" altLang="ko-KR" sz="2400" b="1" kern="0" spc="-150" dirty="0" smtClean="0">
              <a:ln w="3175">
                <a:solidFill>
                  <a:srgbClr val="FFFFFF"/>
                </a:solidFill>
              </a:ln>
              <a:solidFill>
                <a:srgbClr val="FFFFFF"/>
              </a:solidFill>
              <a:effectLst>
                <a:outerShdw blurRad="38100" dist="25400" dir="2700000" algn="tl" rotWithShape="0">
                  <a:prstClr val="black">
                    <a:alpha val="37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31655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2B0CCE-FB04-46F9-8E47-8BDD8555C285}" type="slidenum">
              <a:rPr lang="ko-KR" altLang="en-US" smtClean="0"/>
              <a:pPr/>
              <a:t>18</a:t>
            </a:fld>
            <a:endParaRPr lang="ko-KR" altLang="en-US"/>
          </a:p>
        </p:txBody>
      </p:sp>
      <p:pic>
        <p:nvPicPr>
          <p:cNvPr id="6" name="Picture 5" descr="D:\kwonminji\wed\PT작업\한국전자통신연구원\img\지구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4285" y="397792"/>
            <a:ext cx="516088" cy="510928"/>
          </a:xfrm>
          <a:prstGeom prst="rect">
            <a:avLst/>
          </a:prstGeom>
          <a:noFill/>
        </p:spPr>
      </p:pic>
      <p:sp>
        <p:nvSpPr>
          <p:cNvPr id="7" name="Rectangle 125"/>
          <p:cNvSpPr>
            <a:spLocks noChangeArrowheads="1"/>
          </p:cNvSpPr>
          <p:nvPr/>
        </p:nvSpPr>
        <p:spPr bwMode="auto">
          <a:xfrm>
            <a:off x="732894" y="395838"/>
            <a:ext cx="339067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buSzPct val="80000"/>
            </a:pPr>
            <a:r>
              <a:rPr kumimoji="1" lang="ko-KR" altLang="en-US" sz="2400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활용 분야 및 기대 효과</a:t>
            </a:r>
            <a:endParaRPr kumimoji="1" lang="ko-KR" altLang="en-US" sz="24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073" name="_x194953664" descr="EMB000020e850b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3157587"/>
            <a:ext cx="6119813" cy="1279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907704" y="4499828"/>
            <a:ext cx="5384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 smtClean="0">
                <a:solidFill>
                  <a:schemeClr val="tx2"/>
                </a:solidFill>
              </a:rPr>
              <a:t>HDtoUHD</a:t>
            </a:r>
            <a:r>
              <a:rPr lang="en-US" altLang="ko-KR" b="1" dirty="0" smtClean="0">
                <a:solidFill>
                  <a:schemeClr val="tx2"/>
                </a:solidFill>
              </a:rPr>
              <a:t> </a:t>
            </a:r>
            <a:r>
              <a:rPr lang="ko-KR" altLang="en-US" b="1" dirty="0" smtClean="0">
                <a:solidFill>
                  <a:schemeClr val="tx2"/>
                </a:solidFill>
              </a:rPr>
              <a:t>변환 기술을 이용한 </a:t>
            </a:r>
            <a:r>
              <a:rPr lang="ko-KR" altLang="en-US" b="1" dirty="0" err="1" smtClean="0">
                <a:solidFill>
                  <a:schemeClr val="tx2"/>
                </a:solidFill>
              </a:rPr>
              <a:t>콘텐츠</a:t>
            </a:r>
            <a:r>
              <a:rPr lang="ko-KR" altLang="en-US" b="1" dirty="0" smtClean="0">
                <a:solidFill>
                  <a:schemeClr val="tx2"/>
                </a:solidFill>
              </a:rPr>
              <a:t> 제작 과정</a:t>
            </a:r>
          </a:p>
        </p:txBody>
      </p:sp>
      <p:sp>
        <p:nvSpPr>
          <p:cNvPr id="10" name="모서리가 둥근 직사각형 9"/>
          <p:cNvSpPr/>
          <p:nvPr/>
        </p:nvSpPr>
        <p:spPr>
          <a:xfrm>
            <a:off x="2627784" y="3131676"/>
            <a:ext cx="1296144" cy="1305436"/>
          </a:xfrm>
          <a:prstGeom prst="roundRect">
            <a:avLst/>
          </a:prstGeom>
          <a:noFill/>
          <a:ln>
            <a:solidFill>
              <a:srgbClr val="0000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AutoShape 28"/>
          <p:cNvSpPr>
            <a:spLocks noChangeArrowheads="1"/>
          </p:cNvSpPr>
          <p:nvPr/>
        </p:nvSpPr>
        <p:spPr bwMode="auto">
          <a:xfrm>
            <a:off x="273895" y="980728"/>
            <a:ext cx="4544292" cy="432048"/>
          </a:xfrm>
          <a:prstGeom prst="roundRect">
            <a:avLst>
              <a:gd name="adj" fmla="val 21431"/>
            </a:avLst>
          </a:prstGeom>
          <a:solidFill>
            <a:schemeClr val="accent1">
              <a:lumMod val="75000"/>
            </a:schemeClr>
          </a:solidFill>
          <a:extLst/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4">
              <a:hueOff val="0"/>
              <a:satOff val="0"/>
              <a:lumOff val="0"/>
              <a:alphaOff val="0"/>
            </a:schemeClr>
          </a:fillRef>
          <a:effectRef idx="3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wrap="none" anchor="ctr"/>
          <a:lstStyle/>
          <a:p>
            <a:pPr lvl="0" algn="ctr" latinLnBrk="0">
              <a:defRPr/>
            </a:pPr>
            <a:r>
              <a:rPr kumimoji="0" lang="ko-KR" altLang="en-US" sz="1600" b="1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</a:rPr>
              <a:t>활용 분야</a:t>
            </a:r>
            <a:endParaRPr kumimoji="0" lang="ko-KR" altLang="en-US" sz="1600" b="1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</a:endParaRPr>
          </a:p>
        </p:txBody>
      </p:sp>
      <p:sp>
        <p:nvSpPr>
          <p:cNvPr id="16" name="AutoShape 28"/>
          <p:cNvSpPr>
            <a:spLocks noChangeArrowheads="1"/>
          </p:cNvSpPr>
          <p:nvPr/>
        </p:nvSpPr>
        <p:spPr bwMode="auto">
          <a:xfrm>
            <a:off x="273895" y="4941168"/>
            <a:ext cx="4544292" cy="432048"/>
          </a:xfrm>
          <a:prstGeom prst="roundRect">
            <a:avLst>
              <a:gd name="adj" fmla="val 21431"/>
            </a:avLst>
          </a:prstGeom>
          <a:solidFill>
            <a:schemeClr val="accent4">
              <a:lumMod val="75000"/>
            </a:schemeClr>
          </a:solidFill>
          <a:extLst/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4">
              <a:hueOff val="0"/>
              <a:satOff val="0"/>
              <a:lumOff val="0"/>
              <a:alphaOff val="0"/>
            </a:schemeClr>
          </a:fillRef>
          <a:effectRef idx="3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wrap="none" anchor="ctr"/>
          <a:lstStyle/>
          <a:p>
            <a:pPr lvl="0" algn="ctr" latinLnBrk="0">
              <a:defRPr/>
            </a:pPr>
            <a:r>
              <a:rPr kumimoji="0" lang="ko-KR" alt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</a:rPr>
              <a:t>기대 효과 </a:t>
            </a:r>
          </a:p>
        </p:txBody>
      </p:sp>
      <p:sp>
        <p:nvSpPr>
          <p:cNvPr id="18" name="모서리가 둥근 직사각형 17"/>
          <p:cNvSpPr/>
          <p:nvPr/>
        </p:nvSpPr>
        <p:spPr>
          <a:xfrm>
            <a:off x="273895" y="5373216"/>
            <a:ext cx="8328757" cy="1080120"/>
          </a:xfrm>
          <a:prstGeom prst="roundRect">
            <a:avLst>
              <a:gd name="adj" fmla="val 8913"/>
            </a:avLst>
          </a:prstGeom>
          <a:solidFill>
            <a:schemeClr val="bg1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t" anchorCtr="0"/>
          <a:lstStyle/>
          <a:p>
            <a:pPr marL="374650" lvl="0" indent="-285750">
              <a:spcAft>
                <a:spcPts val="200"/>
              </a:spcAft>
              <a:buClr>
                <a:srgbClr val="0000FF"/>
              </a:buClr>
              <a:buSzPct val="80000"/>
              <a:buFont typeface="Wingdings" panose="05000000000000000000" pitchFamily="2" charset="2"/>
              <a:buChar char="v"/>
              <a:defRPr/>
            </a:pPr>
            <a:r>
              <a:rPr lang="ko-KR" altLang="en-US" sz="1600" dirty="0" smtClean="0">
                <a:solidFill>
                  <a:schemeClr val="tx1"/>
                </a:solidFill>
                <a:latin typeface="+mn-ea"/>
              </a:rPr>
              <a:t>고품질 </a:t>
            </a:r>
            <a:r>
              <a:rPr lang="en-US" altLang="ko-KR" sz="1600" dirty="0" err="1">
                <a:solidFill>
                  <a:schemeClr val="tx1"/>
                </a:solidFill>
                <a:latin typeface="+mn-ea"/>
              </a:rPr>
              <a:t>HDtoUHD</a:t>
            </a:r>
            <a:r>
              <a:rPr lang="en-US" altLang="ko-KR" sz="1600" dirty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sz="1600" dirty="0" smtClean="0">
                <a:solidFill>
                  <a:schemeClr val="tx1"/>
                </a:solidFill>
                <a:latin typeface="+mn-ea"/>
              </a:rPr>
              <a:t>변환 </a:t>
            </a:r>
            <a:r>
              <a:rPr lang="ko-KR" altLang="en-US" sz="1600" dirty="0">
                <a:solidFill>
                  <a:schemeClr val="tx1"/>
                </a:solidFill>
                <a:latin typeface="+mn-ea"/>
              </a:rPr>
              <a:t>기술을 </a:t>
            </a:r>
            <a:r>
              <a:rPr lang="ko-KR" altLang="en-US" sz="1600" dirty="0" smtClean="0">
                <a:solidFill>
                  <a:schemeClr val="tx1"/>
                </a:solidFill>
                <a:latin typeface="+mn-ea"/>
              </a:rPr>
              <a:t>이용한 </a:t>
            </a:r>
            <a:r>
              <a:rPr lang="en-US" altLang="ko-KR" sz="1600" dirty="0">
                <a:solidFill>
                  <a:schemeClr val="tx1"/>
                </a:solidFill>
                <a:latin typeface="+mn-ea"/>
              </a:rPr>
              <a:t>UHD </a:t>
            </a:r>
            <a:r>
              <a:rPr lang="ko-KR" altLang="en-US" sz="1600" dirty="0" err="1">
                <a:solidFill>
                  <a:schemeClr val="tx1"/>
                </a:solidFill>
                <a:latin typeface="+mn-ea"/>
              </a:rPr>
              <a:t>콘텐츠</a:t>
            </a:r>
            <a:r>
              <a:rPr lang="ko-KR" altLang="en-US" sz="1600" dirty="0">
                <a:solidFill>
                  <a:schemeClr val="tx1"/>
                </a:solidFill>
                <a:latin typeface="+mn-ea"/>
              </a:rPr>
              <a:t> 제작 비용 절감 </a:t>
            </a:r>
          </a:p>
          <a:p>
            <a:pPr marL="374650" lvl="0" indent="-285750">
              <a:spcAft>
                <a:spcPts val="200"/>
              </a:spcAft>
              <a:buClr>
                <a:srgbClr val="0000FF"/>
              </a:buClr>
              <a:buSzPct val="80000"/>
              <a:buFont typeface="Wingdings" panose="05000000000000000000" pitchFamily="2" charset="2"/>
              <a:buChar char="v"/>
              <a:defRPr/>
            </a:pPr>
            <a:r>
              <a:rPr lang="en-US" altLang="ko-KR" sz="1600" dirty="0">
                <a:solidFill>
                  <a:schemeClr val="tx1"/>
                </a:solidFill>
                <a:latin typeface="+mn-ea"/>
              </a:rPr>
              <a:t>UHD </a:t>
            </a:r>
            <a:r>
              <a:rPr lang="ko-KR" altLang="en-US" sz="1600" dirty="0" err="1">
                <a:solidFill>
                  <a:schemeClr val="tx1"/>
                </a:solidFill>
                <a:latin typeface="+mn-ea"/>
              </a:rPr>
              <a:t>콘텐츠</a:t>
            </a:r>
            <a:r>
              <a:rPr lang="ko-KR" altLang="en-US" sz="1600" dirty="0">
                <a:solidFill>
                  <a:schemeClr val="tx1"/>
                </a:solidFill>
                <a:latin typeface="+mn-ea"/>
              </a:rPr>
              <a:t> 공급 부족 해소를 통한 </a:t>
            </a:r>
            <a:r>
              <a:rPr lang="en-US" altLang="ko-KR" sz="1600" dirty="0">
                <a:solidFill>
                  <a:schemeClr val="tx1"/>
                </a:solidFill>
                <a:latin typeface="+mn-ea"/>
              </a:rPr>
              <a:t>UHD </a:t>
            </a:r>
            <a:r>
              <a:rPr lang="ko-KR" altLang="en-US" sz="1600" dirty="0" err="1">
                <a:solidFill>
                  <a:schemeClr val="tx1"/>
                </a:solidFill>
                <a:latin typeface="+mn-ea"/>
              </a:rPr>
              <a:t>콘텐츠</a:t>
            </a:r>
            <a:r>
              <a:rPr lang="ko-KR" altLang="en-US" sz="1600" dirty="0">
                <a:solidFill>
                  <a:schemeClr val="tx1"/>
                </a:solidFill>
                <a:latin typeface="+mn-ea"/>
              </a:rPr>
              <a:t> 산업 활성화  </a:t>
            </a:r>
          </a:p>
          <a:p>
            <a:pPr marL="374650" lvl="0" indent="-285750">
              <a:spcAft>
                <a:spcPts val="200"/>
              </a:spcAft>
              <a:buClr>
                <a:srgbClr val="0000FF"/>
              </a:buClr>
              <a:buSzPct val="80000"/>
              <a:buFont typeface="Wingdings" panose="05000000000000000000" pitchFamily="2" charset="2"/>
              <a:buChar char="v"/>
              <a:defRPr/>
            </a:pPr>
            <a:r>
              <a:rPr lang="ko-KR" altLang="en-US" sz="1600" dirty="0">
                <a:solidFill>
                  <a:schemeClr val="tx1"/>
                </a:solidFill>
                <a:latin typeface="+mn-ea"/>
              </a:rPr>
              <a:t>전문가</a:t>
            </a:r>
            <a:r>
              <a:rPr lang="en-US" altLang="ko-KR" sz="1600" dirty="0">
                <a:solidFill>
                  <a:schemeClr val="tx1"/>
                </a:solidFill>
                <a:latin typeface="+mn-ea"/>
              </a:rPr>
              <a:t>/</a:t>
            </a:r>
            <a:r>
              <a:rPr lang="ko-KR" altLang="en-US" sz="1600" dirty="0">
                <a:solidFill>
                  <a:schemeClr val="tx1"/>
                </a:solidFill>
                <a:latin typeface="+mn-ea"/>
              </a:rPr>
              <a:t>일반 사용자의 제작 </a:t>
            </a:r>
            <a:r>
              <a:rPr lang="ko-KR" altLang="en-US" sz="1600" dirty="0" smtClean="0">
                <a:solidFill>
                  <a:schemeClr val="tx1"/>
                </a:solidFill>
                <a:latin typeface="+mn-ea"/>
              </a:rPr>
              <a:t>방식을 반영한 제품 </a:t>
            </a:r>
            <a:r>
              <a:rPr lang="ko-KR" altLang="en-US" sz="1600" dirty="0">
                <a:solidFill>
                  <a:schemeClr val="tx1"/>
                </a:solidFill>
                <a:latin typeface="+mn-ea"/>
              </a:rPr>
              <a:t>제공을 </a:t>
            </a:r>
            <a:r>
              <a:rPr lang="ko-KR" altLang="en-US" sz="1600" dirty="0" smtClean="0">
                <a:solidFill>
                  <a:schemeClr val="tx1"/>
                </a:solidFill>
                <a:latin typeface="+mn-ea"/>
              </a:rPr>
              <a:t>통해 수요자 만족</a:t>
            </a:r>
            <a:endParaRPr lang="ko-KR" altLang="en-US" sz="16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273895" y="1412776"/>
            <a:ext cx="8328757" cy="1584176"/>
          </a:xfrm>
          <a:prstGeom prst="roundRect">
            <a:avLst>
              <a:gd name="adj" fmla="val 8913"/>
            </a:avLst>
          </a:prstGeom>
          <a:solidFill>
            <a:schemeClr val="bg1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t" anchorCtr="0"/>
          <a:lstStyle/>
          <a:p>
            <a:pPr marL="374650" lvl="0" indent="-285750">
              <a:spcAft>
                <a:spcPts val="200"/>
              </a:spcAft>
              <a:buClr>
                <a:srgbClr val="0000FF"/>
              </a:buClr>
              <a:buSzPct val="80000"/>
              <a:buFont typeface="Wingdings" panose="05000000000000000000" pitchFamily="2" charset="2"/>
              <a:buChar char="v"/>
              <a:defRPr/>
            </a:pPr>
            <a:r>
              <a:rPr lang="en-US" altLang="ko-KR" sz="1600" dirty="0" smtClean="0">
                <a:solidFill>
                  <a:schemeClr val="tx1"/>
                </a:solidFill>
                <a:latin typeface="+mn-ea"/>
              </a:rPr>
              <a:t>UHDTV </a:t>
            </a:r>
            <a:r>
              <a:rPr lang="ko-KR" altLang="en-US" sz="1600" dirty="0" smtClean="0">
                <a:solidFill>
                  <a:schemeClr val="tx1"/>
                </a:solidFill>
                <a:latin typeface="+mn-ea"/>
              </a:rPr>
              <a:t>방송</a:t>
            </a:r>
            <a:r>
              <a:rPr lang="en-US" altLang="ko-KR" sz="1600" dirty="0" smtClean="0">
                <a:solidFill>
                  <a:schemeClr val="tx1"/>
                </a:solidFill>
                <a:latin typeface="+mn-ea"/>
              </a:rPr>
              <a:t>,</a:t>
            </a:r>
            <a:r>
              <a:rPr lang="ko-KR" altLang="en-US" sz="1600" dirty="0" smtClean="0">
                <a:solidFill>
                  <a:schemeClr val="tx1"/>
                </a:solidFill>
                <a:latin typeface="+mn-ea"/>
              </a:rPr>
              <a:t> 영화</a:t>
            </a:r>
            <a:r>
              <a:rPr lang="en-US" altLang="ko-KR" sz="1600" dirty="0" smtClean="0">
                <a:solidFill>
                  <a:schemeClr val="tx1"/>
                </a:solidFill>
                <a:latin typeface="+mn-ea"/>
              </a:rPr>
              <a:t>,  OTT</a:t>
            </a:r>
            <a:r>
              <a:rPr lang="ko-KR" altLang="en-US" sz="1600" dirty="0" smtClean="0">
                <a:solidFill>
                  <a:schemeClr val="tx1"/>
                </a:solidFill>
                <a:latin typeface="+mn-ea"/>
              </a:rPr>
              <a:t> 등 </a:t>
            </a:r>
            <a:r>
              <a:rPr lang="en-US" altLang="ko-KR" sz="1600" dirty="0" smtClean="0">
                <a:solidFill>
                  <a:schemeClr val="tx1"/>
                </a:solidFill>
                <a:latin typeface="+mn-ea"/>
              </a:rPr>
              <a:t>UHD </a:t>
            </a:r>
            <a:r>
              <a:rPr lang="ko-KR" altLang="en-US" sz="1600" dirty="0" smtClean="0">
                <a:solidFill>
                  <a:schemeClr val="tx1"/>
                </a:solidFill>
                <a:latin typeface="+mn-ea"/>
              </a:rPr>
              <a:t>비디오 서비스 분야</a:t>
            </a:r>
            <a:endParaRPr lang="en-US" altLang="ko-KR" sz="1600" dirty="0" smtClean="0">
              <a:solidFill>
                <a:schemeClr val="tx1"/>
              </a:solidFill>
              <a:latin typeface="+mn-ea"/>
            </a:endParaRPr>
          </a:p>
          <a:p>
            <a:pPr marL="542925" lvl="1" indent="-180975">
              <a:spcAft>
                <a:spcPts val="200"/>
              </a:spcAft>
              <a:buClr>
                <a:srgbClr val="0000FF"/>
              </a:buClr>
              <a:buSzPct val="80000"/>
              <a:buFont typeface="Wingdings" panose="05000000000000000000" pitchFamily="2" charset="2"/>
              <a:buChar char="§"/>
              <a:defRPr/>
            </a:pPr>
            <a:r>
              <a:rPr lang="ko-KR" altLang="en-US" sz="1600" dirty="0" smtClean="0">
                <a:solidFill>
                  <a:schemeClr val="tx1"/>
                </a:solidFill>
                <a:latin typeface="+mn-ea"/>
              </a:rPr>
              <a:t>콘텐츠 제작을 위한 </a:t>
            </a:r>
            <a:r>
              <a:rPr lang="en-US" altLang="ko-KR" sz="1600" dirty="0" err="1" smtClean="0">
                <a:solidFill>
                  <a:schemeClr val="tx1"/>
                </a:solidFill>
                <a:latin typeface="+mn-ea"/>
              </a:rPr>
              <a:t>HDtoUHD</a:t>
            </a:r>
            <a:r>
              <a:rPr lang="en-US" altLang="ko-KR" sz="1600" dirty="0" smtClean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sz="1600" dirty="0" smtClean="0">
                <a:solidFill>
                  <a:schemeClr val="tx1"/>
                </a:solidFill>
                <a:latin typeface="+mn-ea"/>
              </a:rPr>
              <a:t>고품질 </a:t>
            </a:r>
            <a:r>
              <a:rPr lang="ko-KR" altLang="en-US" sz="1600" dirty="0">
                <a:solidFill>
                  <a:schemeClr val="tx1"/>
                </a:solidFill>
                <a:latin typeface="+mn-ea"/>
              </a:rPr>
              <a:t>변환기 </a:t>
            </a:r>
            <a:r>
              <a:rPr lang="en-US" altLang="ko-KR" sz="1600" dirty="0" smtClean="0">
                <a:solidFill>
                  <a:schemeClr val="tx1"/>
                </a:solidFill>
                <a:latin typeface="+mn-ea"/>
              </a:rPr>
              <a:t>(</a:t>
            </a:r>
            <a:r>
              <a:rPr lang="ko-KR" altLang="en-US" sz="1600" dirty="0" err="1" smtClean="0">
                <a:solidFill>
                  <a:schemeClr val="tx1"/>
                </a:solidFill>
                <a:latin typeface="+mn-ea"/>
              </a:rPr>
              <a:t>비실시간</a:t>
            </a:r>
            <a:r>
              <a:rPr lang="en-US" altLang="ko-KR" sz="1600" dirty="0" smtClean="0">
                <a:solidFill>
                  <a:schemeClr val="tx1"/>
                </a:solidFill>
                <a:latin typeface="+mn-ea"/>
              </a:rPr>
              <a:t>)</a:t>
            </a:r>
          </a:p>
          <a:p>
            <a:pPr marL="542925" lvl="1" indent="-180975">
              <a:spcAft>
                <a:spcPts val="200"/>
              </a:spcAft>
              <a:buClr>
                <a:srgbClr val="0000FF"/>
              </a:buClr>
              <a:buSzPct val="80000"/>
              <a:buFont typeface="Wingdings" panose="05000000000000000000" pitchFamily="2" charset="2"/>
              <a:buChar char="§"/>
              <a:defRPr/>
            </a:pPr>
            <a:r>
              <a:rPr lang="ko-KR" altLang="en-US" sz="1600" dirty="0" smtClean="0">
                <a:solidFill>
                  <a:schemeClr val="tx1"/>
                </a:solidFill>
                <a:latin typeface="+mn-ea"/>
              </a:rPr>
              <a:t>송출</a:t>
            </a:r>
            <a:r>
              <a:rPr lang="en-US" altLang="ko-KR" sz="1600" dirty="0" smtClean="0">
                <a:solidFill>
                  <a:schemeClr val="tx1"/>
                </a:solidFill>
                <a:latin typeface="+mn-ea"/>
              </a:rPr>
              <a:t>/</a:t>
            </a:r>
            <a:r>
              <a:rPr lang="ko-KR" altLang="en-US" sz="1600" dirty="0" smtClean="0">
                <a:solidFill>
                  <a:schemeClr val="tx1"/>
                </a:solidFill>
                <a:latin typeface="+mn-ea"/>
              </a:rPr>
              <a:t>재생을 위한 </a:t>
            </a:r>
            <a:r>
              <a:rPr lang="en-US" altLang="ko-KR" sz="1600" dirty="0" err="1" smtClean="0">
                <a:solidFill>
                  <a:schemeClr val="tx1"/>
                </a:solidFill>
                <a:latin typeface="+mn-ea"/>
              </a:rPr>
              <a:t>HDtoUHD</a:t>
            </a:r>
            <a:r>
              <a:rPr lang="en-US" altLang="ko-KR" sz="1600" dirty="0" smtClean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sz="1600" dirty="0" smtClean="0">
                <a:solidFill>
                  <a:schemeClr val="tx1"/>
                </a:solidFill>
                <a:latin typeface="+mn-ea"/>
              </a:rPr>
              <a:t>변환기 </a:t>
            </a:r>
            <a:r>
              <a:rPr lang="en-US" altLang="ko-KR" sz="1600" dirty="0" smtClean="0">
                <a:solidFill>
                  <a:schemeClr val="tx1"/>
                </a:solidFill>
                <a:latin typeface="+mn-ea"/>
              </a:rPr>
              <a:t>(</a:t>
            </a:r>
            <a:r>
              <a:rPr lang="ko-KR" altLang="en-US" sz="1600" dirty="0" smtClean="0">
                <a:solidFill>
                  <a:schemeClr val="tx1"/>
                </a:solidFill>
                <a:latin typeface="+mn-ea"/>
              </a:rPr>
              <a:t>실시간</a:t>
            </a:r>
            <a:r>
              <a:rPr lang="en-US" altLang="ko-KR" sz="1600" dirty="0" smtClean="0">
                <a:solidFill>
                  <a:schemeClr val="tx1"/>
                </a:solidFill>
                <a:latin typeface="+mn-ea"/>
              </a:rPr>
              <a:t>)</a:t>
            </a:r>
            <a:r>
              <a:rPr lang="ko-KR" altLang="en-US" sz="1600" dirty="0" smtClean="0">
                <a:solidFill>
                  <a:schemeClr val="tx1"/>
                </a:solidFill>
                <a:latin typeface="+mn-ea"/>
              </a:rPr>
              <a:t>  </a:t>
            </a:r>
            <a:endParaRPr lang="en-US" altLang="ko-KR" sz="1600" dirty="0">
              <a:solidFill>
                <a:schemeClr val="tx1"/>
              </a:solidFill>
              <a:latin typeface="+mn-ea"/>
            </a:endParaRPr>
          </a:p>
          <a:p>
            <a:pPr marL="374650" lvl="0" indent="-285750">
              <a:spcAft>
                <a:spcPts val="200"/>
              </a:spcAft>
              <a:buClr>
                <a:srgbClr val="0000FF"/>
              </a:buClr>
              <a:buSzPct val="80000"/>
              <a:buFont typeface="Wingdings" panose="05000000000000000000" pitchFamily="2" charset="2"/>
              <a:buChar char="v"/>
              <a:defRPr/>
            </a:pPr>
            <a:r>
              <a:rPr lang="en-US" altLang="ko-KR" sz="1600" dirty="0" smtClean="0">
                <a:solidFill>
                  <a:schemeClr val="tx1"/>
                </a:solidFill>
                <a:latin typeface="+mn-ea"/>
              </a:rPr>
              <a:t>CCTV, </a:t>
            </a:r>
            <a:r>
              <a:rPr lang="ko-KR" altLang="en-US" sz="1600" dirty="0" smtClean="0">
                <a:solidFill>
                  <a:schemeClr val="tx1"/>
                </a:solidFill>
                <a:latin typeface="+mn-ea"/>
              </a:rPr>
              <a:t>차량 단속 카메라</a:t>
            </a:r>
            <a:r>
              <a:rPr lang="en-US" altLang="ko-KR" sz="1600" dirty="0" smtClean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sz="1600" dirty="0" smtClean="0">
                <a:solidFill>
                  <a:schemeClr val="tx1"/>
                </a:solidFill>
                <a:latin typeface="+mn-ea"/>
              </a:rPr>
              <a:t>차량용 블랙박스 등  방범</a:t>
            </a:r>
            <a:r>
              <a:rPr lang="en-US" altLang="ko-KR" sz="1600" dirty="0" smtClean="0">
                <a:solidFill>
                  <a:schemeClr val="tx1"/>
                </a:solidFill>
                <a:latin typeface="+mn-ea"/>
              </a:rPr>
              <a:t>/</a:t>
            </a:r>
            <a:r>
              <a:rPr lang="ko-KR" altLang="en-US" sz="1600" dirty="0" smtClean="0">
                <a:solidFill>
                  <a:schemeClr val="tx1"/>
                </a:solidFill>
                <a:latin typeface="+mn-ea"/>
              </a:rPr>
              <a:t>단속용 영상처리 분야 </a:t>
            </a:r>
            <a:endParaRPr lang="en-US" altLang="ko-KR" sz="1600" dirty="0" smtClean="0">
              <a:solidFill>
                <a:schemeClr val="tx1"/>
              </a:solidFill>
              <a:latin typeface="+mn-ea"/>
            </a:endParaRPr>
          </a:p>
          <a:p>
            <a:pPr marL="542925" lvl="1" indent="-180975">
              <a:spcAft>
                <a:spcPts val="200"/>
              </a:spcAft>
              <a:buClr>
                <a:srgbClr val="0000FF"/>
              </a:buClr>
              <a:buSzPct val="80000"/>
              <a:buFont typeface="Wingdings" panose="05000000000000000000" pitchFamily="2" charset="2"/>
              <a:buChar char="§"/>
              <a:defRPr/>
            </a:pPr>
            <a:r>
              <a:rPr lang="ko-KR" altLang="en-US" sz="1600" dirty="0" err="1" smtClean="0">
                <a:solidFill>
                  <a:schemeClr val="tx1"/>
                </a:solidFill>
                <a:latin typeface="+mn-ea"/>
              </a:rPr>
              <a:t>영상내</a:t>
            </a:r>
            <a:r>
              <a:rPr lang="ko-KR" altLang="en-US" sz="1600" dirty="0" smtClean="0">
                <a:solidFill>
                  <a:schemeClr val="tx1"/>
                </a:solidFill>
                <a:latin typeface="+mn-ea"/>
              </a:rPr>
              <a:t> 특정영역 고품질 변환 </a:t>
            </a:r>
            <a:r>
              <a:rPr lang="en-US" altLang="ko-KR" sz="1600" dirty="0" smtClean="0">
                <a:solidFill>
                  <a:schemeClr val="tx1"/>
                </a:solidFill>
                <a:latin typeface="+mn-ea"/>
              </a:rPr>
              <a:t>(</a:t>
            </a:r>
            <a:r>
              <a:rPr lang="ko-KR" altLang="en-US" sz="1600" dirty="0" err="1" smtClean="0">
                <a:solidFill>
                  <a:schemeClr val="tx1"/>
                </a:solidFill>
                <a:latin typeface="+mn-ea"/>
              </a:rPr>
              <a:t>비실시간</a:t>
            </a:r>
            <a:r>
              <a:rPr lang="en-US" altLang="ko-KR" sz="1600" dirty="0" smtClean="0">
                <a:solidFill>
                  <a:schemeClr val="tx1"/>
                </a:solidFill>
                <a:latin typeface="+mn-ea"/>
              </a:rPr>
              <a:t>)</a:t>
            </a:r>
            <a:endParaRPr lang="ko-KR" altLang="en-US" sz="1600" dirty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69341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4" descr="than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0200" y="2444750"/>
            <a:ext cx="3402013" cy="1182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79" name="Picture 6" descr="logo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00" y="3582988"/>
            <a:ext cx="2155825" cy="95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4580" name="Group 7"/>
          <p:cNvGrpSpPr>
            <a:grpSpLocks/>
          </p:cNvGrpSpPr>
          <p:nvPr/>
        </p:nvGrpSpPr>
        <p:grpSpPr bwMode="auto">
          <a:xfrm>
            <a:off x="7092950" y="2492375"/>
            <a:ext cx="1138238" cy="1206500"/>
            <a:chOff x="0" y="732"/>
            <a:chExt cx="717" cy="760"/>
          </a:xfrm>
        </p:grpSpPr>
        <p:pic>
          <p:nvPicPr>
            <p:cNvPr id="24587" name="Picture 8" descr="0077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732"/>
              <a:ext cx="717" cy="7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588" name="Picture 9" descr="0077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732"/>
              <a:ext cx="717" cy="7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4581" name="Group 10"/>
          <p:cNvGrpSpPr>
            <a:grpSpLocks/>
          </p:cNvGrpSpPr>
          <p:nvPr/>
        </p:nvGrpSpPr>
        <p:grpSpPr bwMode="auto">
          <a:xfrm rot="1512068">
            <a:off x="6096000" y="576263"/>
            <a:ext cx="393700" cy="415925"/>
            <a:chOff x="0" y="732"/>
            <a:chExt cx="717" cy="760"/>
          </a:xfrm>
        </p:grpSpPr>
        <p:pic>
          <p:nvPicPr>
            <p:cNvPr id="24585" name="Picture 11" descr="0077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732"/>
              <a:ext cx="717" cy="7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586" name="Picture 12" descr="0077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732"/>
              <a:ext cx="717" cy="7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4582" name="Group 13"/>
          <p:cNvGrpSpPr>
            <a:grpSpLocks/>
          </p:cNvGrpSpPr>
          <p:nvPr/>
        </p:nvGrpSpPr>
        <p:grpSpPr bwMode="auto">
          <a:xfrm>
            <a:off x="2771775" y="3068638"/>
            <a:ext cx="384175" cy="406400"/>
            <a:chOff x="0" y="732"/>
            <a:chExt cx="717" cy="760"/>
          </a:xfrm>
        </p:grpSpPr>
        <p:pic>
          <p:nvPicPr>
            <p:cNvPr id="24583" name="Picture 14" descr="0077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732"/>
              <a:ext cx="717" cy="7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584" name="Picture 15" descr="0077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732"/>
              <a:ext cx="717" cy="7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477091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맑은 고딕" pitchFamily="50" charset="-127"/>
                <a:ea typeface="맑은 고딕" pitchFamily="50" charset="-127"/>
              </a:rPr>
              <a:t>기술 소개</a:t>
            </a:r>
            <a:endParaRPr lang="ko-KR" alt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 bwMode="auto">
          <a:xfrm>
            <a:off x="1979712" y="2983592"/>
            <a:ext cx="6264696" cy="332398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150000"/>
              </a:lnSpc>
              <a:buSzPct val="95000"/>
            </a:pPr>
            <a:r>
              <a:rPr lang="ko-KR" altLang="en-US" sz="2800" b="1" dirty="0" smtClean="0">
                <a:latin typeface="맑은 고딕" pitchFamily="50" charset="-127"/>
                <a:ea typeface="맑은 고딕" pitchFamily="50" charset="-127"/>
                <a:cs typeface="Arial" charset="0"/>
              </a:rPr>
              <a:t>기술 </a:t>
            </a:r>
            <a:r>
              <a:rPr lang="ko-KR" altLang="en-US" sz="2800" b="1" dirty="0" smtClean="0">
                <a:latin typeface="맑은 고딕" pitchFamily="50" charset="-127"/>
                <a:ea typeface="맑은 고딕" pitchFamily="50" charset="-127"/>
                <a:cs typeface="Arial" charset="0"/>
              </a:rPr>
              <a:t>필요성</a:t>
            </a:r>
            <a:r>
              <a:rPr lang="en-US" altLang="ko-KR" sz="2800" b="1" dirty="0">
                <a:latin typeface="맑은 고딕" pitchFamily="50" charset="-127"/>
                <a:ea typeface="맑은 고딕" pitchFamily="50" charset="-127"/>
                <a:cs typeface="Arial" charset="0"/>
              </a:rPr>
              <a:t> </a:t>
            </a:r>
            <a:r>
              <a:rPr lang="en-US" altLang="ko-KR" sz="2800" b="1" dirty="0" smtClean="0">
                <a:latin typeface="맑은 고딕" pitchFamily="50" charset="-127"/>
                <a:ea typeface="맑은 고딕" pitchFamily="50" charset="-127"/>
                <a:cs typeface="Arial" charset="0"/>
              </a:rPr>
              <a:t> </a:t>
            </a:r>
            <a:r>
              <a:rPr lang="ko-KR" altLang="en-US" sz="2800" b="1" dirty="0" smtClean="0">
                <a:latin typeface="맑은 고딕" pitchFamily="50" charset="-127"/>
                <a:ea typeface="맑은 고딕" pitchFamily="50" charset="-127"/>
                <a:cs typeface="Arial" charset="0"/>
              </a:rPr>
              <a:t>및 국내외 동향 </a:t>
            </a:r>
            <a:endParaRPr lang="en-US" altLang="ko-KR" sz="2800" b="1" dirty="0">
              <a:latin typeface="맑은 고딕" pitchFamily="50" charset="-127"/>
              <a:ea typeface="맑은 고딕" pitchFamily="50" charset="-127"/>
              <a:cs typeface="Arial" charset="0"/>
            </a:endParaRPr>
          </a:p>
          <a:p>
            <a:pPr marL="514350" indent="-514350">
              <a:lnSpc>
                <a:spcPct val="150000"/>
              </a:lnSpc>
              <a:buSzPct val="95000"/>
            </a:pPr>
            <a:r>
              <a:rPr lang="ko-KR" altLang="en-US" sz="2800" b="1" dirty="0" smtClean="0">
                <a:latin typeface="맑은 고딕" pitchFamily="50" charset="-127"/>
                <a:ea typeface="맑은 고딕" pitchFamily="50" charset="-127"/>
                <a:cs typeface="Arial" charset="0"/>
              </a:rPr>
              <a:t>기술 개요</a:t>
            </a:r>
            <a:endParaRPr lang="en-US" altLang="ko-KR" sz="2800" b="1" dirty="0" smtClean="0">
              <a:latin typeface="맑은 고딕" pitchFamily="50" charset="-127"/>
              <a:ea typeface="맑은 고딕" pitchFamily="50" charset="-127"/>
              <a:cs typeface="Arial" charset="0"/>
            </a:endParaRPr>
          </a:p>
          <a:p>
            <a:pPr marL="514350" indent="-514350">
              <a:lnSpc>
                <a:spcPct val="150000"/>
              </a:lnSpc>
              <a:buSzPct val="95000"/>
            </a:pPr>
            <a:r>
              <a:rPr lang="ko-KR" altLang="en-US" sz="2800" b="1" dirty="0" smtClean="0">
                <a:latin typeface="맑은 고딕" pitchFamily="50" charset="-127"/>
                <a:ea typeface="맑은 고딕" pitchFamily="50" charset="-127"/>
                <a:cs typeface="Arial" charset="0"/>
              </a:rPr>
              <a:t>기술 성능 및 특징</a:t>
            </a:r>
            <a:endParaRPr lang="en-US" altLang="ko-KR" sz="2800" b="1" dirty="0" smtClean="0">
              <a:latin typeface="맑은 고딕" pitchFamily="50" charset="-127"/>
              <a:ea typeface="맑은 고딕" pitchFamily="50" charset="-127"/>
              <a:cs typeface="Arial" charset="0"/>
            </a:endParaRPr>
          </a:p>
          <a:p>
            <a:pPr marL="514350" indent="-514350">
              <a:lnSpc>
                <a:spcPct val="150000"/>
              </a:lnSpc>
              <a:buSzPct val="95000"/>
            </a:pPr>
            <a:r>
              <a:rPr lang="ko-KR" altLang="en-US" sz="2800" b="1" dirty="0" smtClean="0">
                <a:latin typeface="맑은 고딕" pitchFamily="50" charset="-127"/>
                <a:ea typeface="맑은 고딕" pitchFamily="50" charset="-127"/>
                <a:cs typeface="Arial" charset="0"/>
              </a:rPr>
              <a:t>활용분야 및 기대효과</a:t>
            </a:r>
            <a:endParaRPr lang="en-US" altLang="ko-KR" sz="2800" b="1" dirty="0" smtClean="0">
              <a:latin typeface="맑은 고딕" pitchFamily="50" charset="-127"/>
              <a:ea typeface="맑은 고딕" pitchFamily="50" charset="-127"/>
              <a:cs typeface="Arial" charset="0"/>
            </a:endParaRPr>
          </a:p>
          <a:p>
            <a:pPr marL="514350" indent="-514350">
              <a:lnSpc>
                <a:spcPct val="150000"/>
              </a:lnSpc>
              <a:buSzPct val="95000"/>
            </a:pPr>
            <a:endParaRPr lang="en-US" altLang="ko-KR" sz="2800" b="1" dirty="0" smtClean="0">
              <a:latin typeface="맑은 고딕" pitchFamily="50" charset="-127"/>
              <a:ea typeface="맑은 고딕" pitchFamily="50" charset="-127"/>
              <a:cs typeface="Arial" charset="0"/>
            </a:endParaRPr>
          </a:p>
        </p:txBody>
      </p:sp>
      <p:grpSp>
        <p:nvGrpSpPr>
          <p:cNvPr id="3" name="그룹 5"/>
          <p:cNvGrpSpPr/>
          <p:nvPr/>
        </p:nvGrpSpPr>
        <p:grpSpPr>
          <a:xfrm>
            <a:off x="1403648" y="3122647"/>
            <a:ext cx="590550" cy="581025"/>
            <a:chOff x="2051720" y="3789040"/>
            <a:chExt cx="590550" cy="581025"/>
          </a:xfrm>
        </p:grpSpPr>
        <p:pic>
          <p:nvPicPr>
            <p:cNvPr id="7" name="Picture 2" descr="C:\Users\sim\Documents\Google Talk Received Files\세트\간지아이콘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051720" y="3789040"/>
              <a:ext cx="590550" cy="581025"/>
            </a:xfrm>
            <a:prstGeom prst="rect">
              <a:avLst/>
            </a:prstGeom>
            <a:noFill/>
          </p:spPr>
        </p:pic>
        <p:sp>
          <p:nvSpPr>
            <p:cNvPr id="8" name="TextBox 7"/>
            <p:cNvSpPr txBox="1"/>
            <p:nvPr/>
          </p:nvSpPr>
          <p:spPr>
            <a:xfrm>
              <a:off x="2195736" y="3861048"/>
              <a:ext cx="43204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smtClean="0">
                  <a:latin typeface="+mn-ea"/>
                  <a:ea typeface="+mn-ea"/>
                </a:rPr>
                <a:t>1</a:t>
              </a:r>
              <a:endParaRPr lang="ko-KR" altLang="en-US" sz="2000" b="1">
                <a:latin typeface="+mn-ea"/>
                <a:ea typeface="+mn-ea"/>
              </a:endParaRPr>
            </a:p>
          </p:txBody>
        </p:sp>
      </p:grpSp>
      <p:grpSp>
        <p:nvGrpSpPr>
          <p:cNvPr id="5" name="그룹 9"/>
          <p:cNvGrpSpPr/>
          <p:nvPr/>
        </p:nvGrpSpPr>
        <p:grpSpPr>
          <a:xfrm>
            <a:off x="1403648" y="3756317"/>
            <a:ext cx="590550" cy="581025"/>
            <a:chOff x="2051720" y="4365104"/>
            <a:chExt cx="590550" cy="581025"/>
          </a:xfrm>
        </p:grpSpPr>
        <p:pic>
          <p:nvPicPr>
            <p:cNvPr id="11" name="Picture 2" descr="C:\Users\sim\Documents\Google Talk Received Files\세트\간지아이콘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051720" y="4365104"/>
              <a:ext cx="590550" cy="581025"/>
            </a:xfrm>
            <a:prstGeom prst="rect">
              <a:avLst/>
            </a:prstGeom>
            <a:noFill/>
          </p:spPr>
        </p:pic>
        <p:sp>
          <p:nvSpPr>
            <p:cNvPr id="12" name="TextBox 11"/>
            <p:cNvSpPr txBox="1"/>
            <p:nvPr/>
          </p:nvSpPr>
          <p:spPr>
            <a:xfrm>
              <a:off x="2195736" y="4437112"/>
              <a:ext cx="43204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smtClean="0">
                  <a:latin typeface="+mn-ea"/>
                  <a:ea typeface="+mn-ea"/>
                </a:rPr>
                <a:t>2</a:t>
              </a:r>
              <a:endParaRPr lang="ko-KR" altLang="en-US" sz="2000" b="1">
                <a:latin typeface="+mn-ea"/>
                <a:ea typeface="+mn-ea"/>
              </a:endParaRPr>
            </a:p>
          </p:txBody>
        </p:sp>
      </p:grpSp>
      <p:grpSp>
        <p:nvGrpSpPr>
          <p:cNvPr id="6" name="그룹 12"/>
          <p:cNvGrpSpPr/>
          <p:nvPr/>
        </p:nvGrpSpPr>
        <p:grpSpPr>
          <a:xfrm>
            <a:off x="1403648" y="4389987"/>
            <a:ext cx="590550" cy="581025"/>
            <a:chOff x="2051720" y="4365104"/>
            <a:chExt cx="590550" cy="581025"/>
          </a:xfrm>
        </p:grpSpPr>
        <p:pic>
          <p:nvPicPr>
            <p:cNvPr id="14" name="Picture 2" descr="C:\Users\sim\Documents\Google Talk Received Files\세트\간지아이콘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051720" y="4365104"/>
              <a:ext cx="590550" cy="581025"/>
            </a:xfrm>
            <a:prstGeom prst="rect">
              <a:avLst/>
            </a:prstGeom>
            <a:noFill/>
          </p:spPr>
        </p:pic>
        <p:sp>
          <p:nvSpPr>
            <p:cNvPr id="15" name="TextBox 14"/>
            <p:cNvSpPr txBox="1"/>
            <p:nvPr/>
          </p:nvSpPr>
          <p:spPr>
            <a:xfrm>
              <a:off x="2195736" y="4437112"/>
              <a:ext cx="43204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smtClean="0">
                  <a:latin typeface="+mn-ea"/>
                  <a:ea typeface="+mn-ea"/>
                </a:rPr>
                <a:t>3</a:t>
              </a:r>
              <a:endParaRPr lang="ko-KR" altLang="en-US" sz="2000" b="1">
                <a:latin typeface="+mn-ea"/>
                <a:ea typeface="+mn-ea"/>
              </a:endParaRPr>
            </a:p>
          </p:txBody>
        </p:sp>
      </p:grpSp>
      <p:grpSp>
        <p:nvGrpSpPr>
          <p:cNvPr id="22" name="그룹 5"/>
          <p:cNvGrpSpPr/>
          <p:nvPr/>
        </p:nvGrpSpPr>
        <p:grpSpPr>
          <a:xfrm>
            <a:off x="1403648" y="3122647"/>
            <a:ext cx="590550" cy="581025"/>
            <a:chOff x="2051720" y="3789040"/>
            <a:chExt cx="590550" cy="581025"/>
          </a:xfrm>
        </p:grpSpPr>
        <p:pic>
          <p:nvPicPr>
            <p:cNvPr id="25" name="Picture 2" descr="C:\Users\sim\Documents\Google Talk Received Files\세트\간지아이콘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051720" y="3789040"/>
              <a:ext cx="590550" cy="581025"/>
            </a:xfrm>
            <a:prstGeom prst="rect">
              <a:avLst/>
            </a:prstGeom>
            <a:noFill/>
          </p:spPr>
        </p:pic>
        <p:sp>
          <p:nvSpPr>
            <p:cNvPr id="26" name="TextBox 25"/>
            <p:cNvSpPr txBox="1"/>
            <p:nvPr/>
          </p:nvSpPr>
          <p:spPr>
            <a:xfrm>
              <a:off x="2195736" y="3861048"/>
              <a:ext cx="43204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smtClean="0">
                  <a:latin typeface="+mn-ea"/>
                  <a:ea typeface="+mn-ea"/>
                </a:rPr>
                <a:t>1</a:t>
              </a:r>
              <a:endParaRPr lang="ko-KR" altLang="en-US" sz="2000" b="1">
                <a:latin typeface="+mn-ea"/>
                <a:ea typeface="+mn-ea"/>
              </a:endParaRPr>
            </a:p>
          </p:txBody>
        </p:sp>
      </p:grpSp>
      <p:grpSp>
        <p:nvGrpSpPr>
          <p:cNvPr id="27" name="그룹 9"/>
          <p:cNvGrpSpPr/>
          <p:nvPr/>
        </p:nvGrpSpPr>
        <p:grpSpPr>
          <a:xfrm>
            <a:off x="1403648" y="3756317"/>
            <a:ext cx="590550" cy="581025"/>
            <a:chOff x="2051720" y="4365104"/>
            <a:chExt cx="590550" cy="581025"/>
          </a:xfrm>
        </p:grpSpPr>
        <p:pic>
          <p:nvPicPr>
            <p:cNvPr id="28" name="Picture 2" descr="C:\Users\sim\Documents\Google Talk Received Files\세트\간지아이콘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051720" y="4365104"/>
              <a:ext cx="590550" cy="581025"/>
            </a:xfrm>
            <a:prstGeom prst="rect">
              <a:avLst/>
            </a:prstGeom>
            <a:noFill/>
          </p:spPr>
        </p:pic>
        <p:sp>
          <p:nvSpPr>
            <p:cNvPr id="29" name="TextBox 28"/>
            <p:cNvSpPr txBox="1"/>
            <p:nvPr/>
          </p:nvSpPr>
          <p:spPr>
            <a:xfrm>
              <a:off x="2195736" y="4437112"/>
              <a:ext cx="43204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smtClean="0">
                  <a:latin typeface="+mn-ea"/>
                  <a:ea typeface="+mn-ea"/>
                </a:rPr>
                <a:t>2</a:t>
              </a:r>
              <a:endParaRPr lang="ko-KR" altLang="en-US" sz="2000" b="1">
                <a:latin typeface="+mn-ea"/>
                <a:ea typeface="+mn-ea"/>
              </a:endParaRPr>
            </a:p>
          </p:txBody>
        </p:sp>
      </p:grpSp>
      <p:grpSp>
        <p:nvGrpSpPr>
          <p:cNvPr id="30" name="그룹 12"/>
          <p:cNvGrpSpPr/>
          <p:nvPr/>
        </p:nvGrpSpPr>
        <p:grpSpPr>
          <a:xfrm>
            <a:off x="1403648" y="4389987"/>
            <a:ext cx="590550" cy="581025"/>
            <a:chOff x="2051720" y="4365104"/>
            <a:chExt cx="590550" cy="581025"/>
          </a:xfrm>
        </p:grpSpPr>
        <p:pic>
          <p:nvPicPr>
            <p:cNvPr id="31" name="Picture 2" descr="C:\Users\sim\Documents\Google Talk Received Files\세트\간지아이콘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051720" y="4365104"/>
              <a:ext cx="590550" cy="581025"/>
            </a:xfrm>
            <a:prstGeom prst="rect">
              <a:avLst/>
            </a:prstGeom>
            <a:noFill/>
          </p:spPr>
        </p:pic>
        <p:sp>
          <p:nvSpPr>
            <p:cNvPr id="32" name="TextBox 31"/>
            <p:cNvSpPr txBox="1"/>
            <p:nvPr/>
          </p:nvSpPr>
          <p:spPr>
            <a:xfrm>
              <a:off x="2195736" y="4437112"/>
              <a:ext cx="43204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smtClean="0">
                  <a:latin typeface="+mn-ea"/>
                  <a:ea typeface="+mn-ea"/>
                </a:rPr>
                <a:t>3</a:t>
              </a:r>
              <a:endParaRPr lang="ko-KR" altLang="en-US" sz="2000" b="1">
                <a:latin typeface="+mn-ea"/>
                <a:ea typeface="+mn-ea"/>
              </a:endParaRPr>
            </a:p>
          </p:txBody>
        </p:sp>
      </p:grpSp>
      <p:grpSp>
        <p:nvGrpSpPr>
          <p:cNvPr id="23" name="그룹 12"/>
          <p:cNvGrpSpPr/>
          <p:nvPr/>
        </p:nvGrpSpPr>
        <p:grpSpPr>
          <a:xfrm>
            <a:off x="1461170" y="5080223"/>
            <a:ext cx="590550" cy="581025"/>
            <a:chOff x="2051720" y="4365104"/>
            <a:chExt cx="590550" cy="581025"/>
          </a:xfrm>
        </p:grpSpPr>
        <p:pic>
          <p:nvPicPr>
            <p:cNvPr id="24" name="Picture 2" descr="C:\Users\sim\Documents\Google Talk Received Files\세트\간지아이콘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051720" y="4365104"/>
              <a:ext cx="590550" cy="581025"/>
            </a:xfrm>
            <a:prstGeom prst="rect">
              <a:avLst/>
            </a:prstGeom>
            <a:noFill/>
          </p:spPr>
        </p:pic>
        <p:sp>
          <p:nvSpPr>
            <p:cNvPr id="33" name="TextBox 32"/>
            <p:cNvSpPr txBox="1"/>
            <p:nvPr/>
          </p:nvSpPr>
          <p:spPr>
            <a:xfrm>
              <a:off x="2195736" y="4437112"/>
              <a:ext cx="43204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smtClean="0">
                  <a:latin typeface="+mn-ea"/>
                  <a:ea typeface="+mn-ea"/>
                </a:rPr>
                <a:t>3</a:t>
              </a:r>
              <a:endParaRPr lang="ko-KR" altLang="en-US" sz="2000" b="1">
                <a:latin typeface="+mn-ea"/>
                <a:ea typeface="+mn-ea"/>
              </a:endParaRPr>
            </a:p>
          </p:txBody>
        </p:sp>
      </p:grpSp>
      <p:grpSp>
        <p:nvGrpSpPr>
          <p:cNvPr id="34" name="그룹 12"/>
          <p:cNvGrpSpPr/>
          <p:nvPr/>
        </p:nvGrpSpPr>
        <p:grpSpPr>
          <a:xfrm>
            <a:off x="1461170" y="5080223"/>
            <a:ext cx="590550" cy="581025"/>
            <a:chOff x="2051720" y="4365104"/>
            <a:chExt cx="590550" cy="581025"/>
          </a:xfrm>
        </p:grpSpPr>
        <p:pic>
          <p:nvPicPr>
            <p:cNvPr id="35" name="Picture 2" descr="C:\Users\sim\Documents\Google Talk Received Files\세트\간지아이콘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051720" y="4365104"/>
              <a:ext cx="590550" cy="581025"/>
            </a:xfrm>
            <a:prstGeom prst="rect">
              <a:avLst/>
            </a:prstGeom>
            <a:noFill/>
          </p:spPr>
        </p:pic>
        <p:sp>
          <p:nvSpPr>
            <p:cNvPr id="36" name="TextBox 35"/>
            <p:cNvSpPr txBox="1"/>
            <p:nvPr/>
          </p:nvSpPr>
          <p:spPr>
            <a:xfrm>
              <a:off x="2195736" y="4437112"/>
              <a:ext cx="43204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latin typeface="+mn-ea"/>
                </a:rPr>
                <a:t>4</a:t>
              </a:r>
              <a:endParaRPr lang="ko-KR" altLang="en-US" sz="2000" b="1" dirty="0">
                <a:latin typeface="+mn-ea"/>
                <a:ea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65390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2B0CCE-FB04-46F9-8E47-8BDD8555C285}" type="slidenum">
              <a:rPr lang="ko-KR" altLang="en-US" smtClean="0"/>
              <a:pPr/>
              <a:t>3</a:t>
            </a:fld>
            <a:endParaRPr lang="ko-KR" altLang="en-US"/>
          </a:p>
        </p:txBody>
      </p:sp>
      <p:sp>
        <p:nvSpPr>
          <p:cNvPr id="13" name="Rectangle 125"/>
          <p:cNvSpPr>
            <a:spLocks noChangeArrowheads="1"/>
          </p:cNvSpPr>
          <p:nvPr/>
        </p:nvSpPr>
        <p:spPr bwMode="auto">
          <a:xfrm>
            <a:off x="658121" y="289922"/>
            <a:ext cx="214033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buSzPct val="80000"/>
            </a:pPr>
            <a:r>
              <a:rPr kumimoji="1" lang="ko-KR" altLang="en-US" sz="2400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기술의 필요성</a:t>
            </a:r>
            <a:endParaRPr kumimoji="1" lang="ko-KR" altLang="en-US" sz="24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내용 개체 틀 2"/>
          <p:cNvSpPr>
            <a:spLocks noGrp="1"/>
          </p:cNvSpPr>
          <p:nvPr/>
        </p:nvSpPr>
        <p:spPr>
          <a:xfrm>
            <a:off x="4860032" y="4221088"/>
            <a:ext cx="8713210" cy="19442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fontAlgn="base" latinLnBrk="1" hangingPunct="1">
              <a:spcBef>
                <a:spcPct val="0"/>
              </a:spcBef>
              <a:spcAft>
                <a:spcPct val="0"/>
              </a:spcAft>
              <a:buClr>
                <a:srgbClr val="0070C0"/>
              </a:buClr>
              <a:buFontTx/>
              <a:buBlip>
                <a:blip r:embed="rId3"/>
              </a:buBlip>
              <a:defRPr kumimoji="1" lang="ko-KR" altLang="en-US" sz="2200" b="1" kern="1200" dirty="0">
                <a:solidFill>
                  <a:schemeClr val="accent5">
                    <a:lumMod val="25000"/>
                  </a:schemeClr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541338" indent="-187325" algn="l" defTabSz="914400" rtl="0" eaLnBrk="1" latinLnBrk="1" hangingPunct="1">
              <a:spcBef>
                <a:spcPct val="20000"/>
              </a:spcBef>
              <a:buClr>
                <a:srgbClr val="0043C8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719138" indent="-177800" algn="l" defTabSz="914400" rtl="0" eaLnBrk="1" latinLnBrk="1" hangingPunct="1">
              <a:spcBef>
                <a:spcPct val="20000"/>
              </a:spcBef>
              <a:buClr>
                <a:srgbClr val="FF0000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endParaRPr lang="en-US" sz="1600" dirty="0"/>
          </a:p>
        </p:txBody>
      </p:sp>
      <p:sp>
        <p:nvSpPr>
          <p:cNvPr id="17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9" name="_x194955824" descr="EMB000020e850c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267" y="1052736"/>
            <a:ext cx="8538205" cy="3456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모서리가 둥근 직사각형 8"/>
          <p:cNvSpPr/>
          <p:nvPr/>
        </p:nvSpPr>
        <p:spPr>
          <a:xfrm>
            <a:off x="437556" y="4653136"/>
            <a:ext cx="8352169" cy="2016223"/>
          </a:xfrm>
          <a:prstGeom prst="roundRect">
            <a:avLst>
              <a:gd name="adj" fmla="val 8913"/>
            </a:avLst>
          </a:prstGeom>
          <a:solidFill>
            <a:schemeClr val="bg1">
              <a:lumMod val="95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t" anchorCtr="0"/>
          <a:lstStyle/>
          <a:p>
            <a:pPr marL="266700" lvl="0" indent="-177800">
              <a:lnSpc>
                <a:spcPct val="120000"/>
              </a:lnSpc>
              <a:spcAft>
                <a:spcPts val="100"/>
              </a:spcAft>
              <a:buClr>
                <a:srgbClr val="0000FF"/>
              </a:buClr>
              <a:buSzPct val="80000"/>
              <a:buFont typeface="Wingdings" panose="05000000000000000000" pitchFamily="2" charset="2"/>
              <a:buChar char="v"/>
              <a:defRPr/>
            </a:pPr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UHD </a:t>
            </a:r>
            <a:r>
              <a:rPr lang="ko-KR" altLang="en-US" sz="1400" dirty="0" err="1">
                <a:solidFill>
                  <a:schemeClr val="tx1"/>
                </a:solidFill>
                <a:latin typeface="+mn-ea"/>
              </a:rPr>
              <a:t>콘텐츠</a:t>
            </a:r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 산업이 발전하기 위해서는 </a:t>
            </a:r>
            <a:r>
              <a:rPr lang="ko-KR" altLang="en-US" sz="1400" dirty="0" err="1">
                <a:solidFill>
                  <a:schemeClr val="tx1"/>
                </a:solidFill>
                <a:latin typeface="+mn-ea"/>
              </a:rPr>
              <a:t>콘텐츠</a:t>
            </a:r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 산업 가치사슬이 선 순환 구조로 발전되어야 하나</a:t>
            </a:r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, </a:t>
            </a:r>
            <a:r>
              <a:rPr lang="en-US" altLang="ko-KR" sz="1400" dirty="0" smtClean="0">
                <a:solidFill>
                  <a:schemeClr val="tx1"/>
                </a:solidFill>
                <a:latin typeface="+mn-ea"/>
              </a:rPr>
              <a:t>UHD </a:t>
            </a:r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디스플레이에 치우친 형태로 산업이 </a:t>
            </a:r>
            <a:r>
              <a:rPr lang="ko-KR" altLang="en-US" sz="1400" dirty="0" smtClean="0">
                <a:solidFill>
                  <a:schemeClr val="tx1"/>
                </a:solidFill>
                <a:latin typeface="+mn-ea"/>
              </a:rPr>
              <a:t>발전하</a:t>
            </a:r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고</a:t>
            </a:r>
            <a:r>
              <a:rPr lang="ko-KR" altLang="en-US" sz="1400" dirty="0" smtClean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있음 </a:t>
            </a:r>
          </a:p>
          <a:p>
            <a:pPr marL="266700" lvl="0" indent="-177800">
              <a:lnSpc>
                <a:spcPct val="120000"/>
              </a:lnSpc>
              <a:spcAft>
                <a:spcPts val="100"/>
              </a:spcAft>
              <a:buClr>
                <a:srgbClr val="0000FF"/>
              </a:buClr>
              <a:buSzPct val="80000"/>
              <a:buFont typeface="Wingdings" panose="05000000000000000000" pitchFamily="2" charset="2"/>
              <a:buChar char="v"/>
              <a:defRPr/>
            </a:pPr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UHD </a:t>
            </a:r>
            <a:r>
              <a:rPr lang="ko-KR" altLang="en-US" sz="1400" dirty="0" smtClean="0">
                <a:solidFill>
                  <a:schemeClr val="tx1"/>
                </a:solidFill>
                <a:latin typeface="+mn-ea"/>
              </a:rPr>
              <a:t>시장이 본격적으로 활성화되기 </a:t>
            </a:r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위해서는 </a:t>
            </a:r>
            <a:r>
              <a:rPr lang="ko-KR" altLang="en-US" sz="1400" b="1" u="sng" dirty="0" smtClean="0">
                <a:solidFill>
                  <a:schemeClr val="tx1"/>
                </a:solidFill>
                <a:latin typeface="+mn-ea"/>
              </a:rPr>
              <a:t>콘텐츠 </a:t>
            </a:r>
            <a:r>
              <a:rPr lang="ko-KR" altLang="en-US" sz="1400" b="1" u="sng" dirty="0">
                <a:solidFill>
                  <a:schemeClr val="tx1"/>
                </a:solidFill>
                <a:latin typeface="+mn-ea"/>
              </a:rPr>
              <a:t>공급이 </a:t>
            </a:r>
            <a:r>
              <a:rPr lang="ko-KR" altLang="en-US" sz="1400" b="1" u="sng" dirty="0" smtClean="0">
                <a:solidFill>
                  <a:schemeClr val="tx1"/>
                </a:solidFill>
                <a:latin typeface="+mn-ea"/>
              </a:rPr>
              <a:t>가장 </a:t>
            </a:r>
            <a:r>
              <a:rPr lang="ko-KR" altLang="en-US" sz="1400" b="1" u="sng" dirty="0">
                <a:solidFill>
                  <a:schemeClr val="tx1"/>
                </a:solidFill>
                <a:latin typeface="+mn-ea"/>
              </a:rPr>
              <a:t>시급함  </a:t>
            </a:r>
          </a:p>
          <a:p>
            <a:pPr marL="266700" lvl="0" indent="-177800">
              <a:lnSpc>
                <a:spcPct val="120000"/>
              </a:lnSpc>
              <a:spcAft>
                <a:spcPts val="100"/>
              </a:spcAft>
              <a:buClr>
                <a:srgbClr val="0000FF"/>
              </a:buClr>
              <a:buSzPct val="80000"/>
              <a:buFont typeface="Wingdings" panose="05000000000000000000" pitchFamily="2" charset="2"/>
              <a:buChar char="v"/>
              <a:defRPr/>
            </a:pPr>
            <a:r>
              <a:rPr lang="en-US" altLang="ko-KR" sz="1400" b="1" u="sng" dirty="0" smtClean="0">
                <a:solidFill>
                  <a:schemeClr val="tx1"/>
                </a:solidFill>
                <a:latin typeface="+mn-ea"/>
              </a:rPr>
              <a:t>UHD </a:t>
            </a:r>
            <a:r>
              <a:rPr lang="ko-KR" altLang="en-US" sz="1400" b="1" u="sng" dirty="0">
                <a:solidFill>
                  <a:schemeClr val="tx1"/>
                </a:solidFill>
                <a:latin typeface="+mn-ea"/>
              </a:rPr>
              <a:t>콘텐츠 </a:t>
            </a:r>
            <a:r>
              <a:rPr lang="ko-KR" altLang="en-US" sz="1400" b="1" u="sng" dirty="0" smtClean="0">
                <a:solidFill>
                  <a:schemeClr val="tx1"/>
                </a:solidFill>
                <a:latin typeface="+mn-ea"/>
              </a:rPr>
              <a:t>공급 부족에 대한 해결 방안의 일환</a:t>
            </a:r>
            <a:r>
              <a:rPr lang="ko-KR" altLang="en-US" sz="1400" dirty="0" smtClean="0">
                <a:solidFill>
                  <a:schemeClr val="tx1"/>
                </a:solidFill>
                <a:latin typeface="+mn-ea"/>
              </a:rPr>
              <a:t>으로 </a:t>
            </a:r>
            <a:r>
              <a:rPr lang="en-US" altLang="ko-KR" sz="1400" dirty="0" err="1" smtClean="0">
                <a:solidFill>
                  <a:schemeClr val="tx1"/>
                </a:solidFill>
                <a:latin typeface="+mn-ea"/>
              </a:rPr>
              <a:t>HDtoUHD</a:t>
            </a:r>
            <a:r>
              <a:rPr lang="en-US" altLang="ko-KR" sz="1400" dirty="0" smtClean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sz="1400" dirty="0" smtClean="0">
                <a:solidFill>
                  <a:schemeClr val="tx1"/>
                </a:solidFill>
                <a:latin typeface="+mn-ea"/>
              </a:rPr>
              <a:t>변환 기술에 대한 필요성이 </a:t>
            </a:r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부각되고 </a:t>
            </a:r>
            <a:r>
              <a:rPr lang="ko-KR" altLang="en-US" sz="1400" dirty="0" smtClean="0">
                <a:solidFill>
                  <a:schemeClr val="tx1"/>
                </a:solidFill>
                <a:latin typeface="+mn-ea"/>
              </a:rPr>
              <a:t>있음</a:t>
            </a:r>
            <a:endParaRPr lang="en-US" altLang="ko-KR" sz="1400" dirty="0" smtClean="0">
              <a:solidFill>
                <a:schemeClr val="tx1"/>
              </a:solidFill>
              <a:latin typeface="+mn-ea"/>
            </a:endParaRPr>
          </a:p>
          <a:p>
            <a:pPr marL="266700" lvl="0" indent="-177800">
              <a:lnSpc>
                <a:spcPct val="120000"/>
              </a:lnSpc>
              <a:spcAft>
                <a:spcPts val="100"/>
              </a:spcAft>
              <a:buClr>
                <a:srgbClr val="0000FF"/>
              </a:buClr>
              <a:buSzPct val="80000"/>
              <a:buFont typeface="Wingdings" panose="05000000000000000000" pitchFamily="2" charset="2"/>
              <a:buChar char="v"/>
              <a:defRPr/>
            </a:pPr>
            <a:r>
              <a:rPr lang="ko-KR" altLang="en-US" sz="1400" dirty="0" smtClean="0">
                <a:solidFill>
                  <a:schemeClr val="tx1"/>
                </a:solidFill>
                <a:latin typeface="+mn-ea"/>
              </a:rPr>
              <a:t>또한</a:t>
            </a:r>
            <a:r>
              <a:rPr lang="en-US" altLang="ko-KR" sz="1400" dirty="0" smtClean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sz="1400" b="1" u="sng" dirty="0" smtClean="0">
                <a:solidFill>
                  <a:schemeClr val="tx1"/>
                </a:solidFill>
                <a:latin typeface="+mn-ea"/>
              </a:rPr>
              <a:t>기 제작된  </a:t>
            </a:r>
            <a:r>
              <a:rPr lang="en-US" altLang="ko-KR" sz="1400" b="1" u="sng" dirty="0" smtClean="0">
                <a:solidFill>
                  <a:schemeClr val="tx1"/>
                </a:solidFill>
                <a:latin typeface="+mn-ea"/>
              </a:rPr>
              <a:t>HD </a:t>
            </a:r>
            <a:r>
              <a:rPr lang="ko-KR" altLang="en-US" sz="1400" b="1" u="sng" dirty="0" smtClean="0">
                <a:solidFill>
                  <a:schemeClr val="tx1"/>
                </a:solidFill>
                <a:latin typeface="+mn-ea"/>
              </a:rPr>
              <a:t>콘텐츠 활용</a:t>
            </a:r>
            <a:r>
              <a:rPr lang="ko-KR" altLang="en-US" sz="1400" dirty="0" smtClean="0">
                <a:solidFill>
                  <a:schemeClr val="tx1"/>
                </a:solidFill>
                <a:latin typeface="+mn-ea"/>
              </a:rPr>
              <a:t>은 반드시 요구되는 서비스로</a:t>
            </a:r>
            <a:r>
              <a:rPr lang="en-US" altLang="ko-KR" sz="1400" dirty="0" smtClean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sz="1400" dirty="0" smtClean="0">
                <a:solidFill>
                  <a:schemeClr val="tx1"/>
                </a:solidFill>
                <a:latin typeface="+mn-ea"/>
              </a:rPr>
              <a:t>이를 지원하기 위해서는 고품질의  </a:t>
            </a:r>
            <a:r>
              <a:rPr lang="en-US" altLang="ko-KR" sz="1400" dirty="0" err="1" smtClean="0">
                <a:solidFill>
                  <a:schemeClr val="tx1"/>
                </a:solidFill>
                <a:latin typeface="+mn-ea"/>
              </a:rPr>
              <a:t>HDtoUHD</a:t>
            </a:r>
            <a:r>
              <a:rPr lang="en-US" altLang="ko-KR" sz="1400" dirty="0" smtClean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sz="1400" dirty="0" smtClean="0">
                <a:solidFill>
                  <a:schemeClr val="tx1"/>
                </a:solidFill>
                <a:latin typeface="+mn-ea"/>
              </a:rPr>
              <a:t>변환 기술이 필요함 </a:t>
            </a:r>
            <a:endParaRPr lang="en-US" altLang="ko-KR" sz="1400" dirty="0" smtClean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" name="타원 1"/>
          <p:cNvSpPr/>
          <p:nvPr/>
        </p:nvSpPr>
        <p:spPr>
          <a:xfrm>
            <a:off x="2009856" y="2420888"/>
            <a:ext cx="1080501" cy="1008112"/>
          </a:xfrm>
          <a:prstGeom prst="ellipse">
            <a:avLst/>
          </a:prstGeom>
          <a:noFill/>
          <a:ln>
            <a:solidFill>
              <a:srgbClr val="0000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Picture 5" descr="D:\kwonminji\wed\PT작업\한국전자통신연구원\img\지구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79512" y="234360"/>
            <a:ext cx="516088" cy="51092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04553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D:\kwonminji\wed\PT작업\한국전자통신연구원\img\지구.png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7872" y="350297"/>
            <a:ext cx="516088" cy="510928"/>
          </a:xfrm>
          <a:prstGeom prst="rect">
            <a:avLst/>
          </a:prstGeom>
          <a:noFill/>
        </p:spPr>
      </p:pic>
      <p:sp>
        <p:nvSpPr>
          <p:cNvPr id="7" name="Rectangle 125"/>
          <p:cNvSpPr>
            <a:spLocks noChangeArrowheads="1"/>
          </p:cNvSpPr>
          <p:nvPr/>
        </p:nvSpPr>
        <p:spPr bwMode="auto">
          <a:xfrm>
            <a:off x="726481" y="332656"/>
            <a:ext cx="787796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buSzPct val="80000"/>
            </a:pPr>
            <a:r>
              <a:rPr kumimoji="1" lang="ko-KR" altLang="en-US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국내외 기술</a:t>
            </a:r>
            <a:r>
              <a:rPr kumimoji="1" lang="en-US" altLang="ko-KR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kumimoji="1" lang="ko-KR" altLang="en-US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동향 </a:t>
            </a:r>
            <a:r>
              <a:rPr kumimoji="1" lang="en-US" altLang="ko-KR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(1/2)</a:t>
            </a:r>
            <a:r>
              <a:rPr kumimoji="1" lang="ko-KR" altLang="en-US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kumimoji="1" lang="en-US" altLang="ko-KR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S/W </a:t>
            </a:r>
            <a:r>
              <a:rPr kumimoji="1" lang="ko-KR" altLang="en-US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솔루션</a:t>
            </a:r>
            <a:endParaRPr kumimoji="1" lang="ko-KR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6" name="슬라이드 번호 개체 틀 3"/>
          <p:cNvSpPr txBox="1">
            <a:spLocks/>
          </p:cNvSpPr>
          <p:nvPr/>
        </p:nvSpPr>
        <p:spPr>
          <a:xfrm>
            <a:off x="7012898" y="6498137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62B0CCE-FB04-46F9-8E47-8BDD8555C285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4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323528" y="1105701"/>
            <a:ext cx="4318809" cy="3835467"/>
            <a:chOff x="323528" y="1105701"/>
            <a:chExt cx="3753941" cy="3691807"/>
          </a:xfrm>
        </p:grpSpPr>
        <p:sp>
          <p:nvSpPr>
            <p:cNvPr id="10" name="직사각형 9"/>
            <p:cNvSpPr/>
            <p:nvPr/>
          </p:nvSpPr>
          <p:spPr>
            <a:xfrm>
              <a:off x="323528" y="1412776"/>
              <a:ext cx="3753941" cy="3384732"/>
            </a:xfrm>
            <a:prstGeom prst="rect">
              <a:avLst/>
            </a:prstGeom>
            <a:solidFill>
              <a:schemeClr val="bg1"/>
            </a:solidFill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모서리가 둥근 직사각형 8"/>
            <p:cNvSpPr/>
            <p:nvPr/>
          </p:nvSpPr>
          <p:spPr>
            <a:xfrm>
              <a:off x="323528" y="1115096"/>
              <a:ext cx="3753941" cy="369332"/>
            </a:xfrm>
            <a:prstGeom prst="round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3" name="직사각형 122"/>
            <p:cNvSpPr/>
            <p:nvPr/>
          </p:nvSpPr>
          <p:spPr>
            <a:xfrm>
              <a:off x="374633" y="1105701"/>
              <a:ext cx="3651730" cy="369332"/>
            </a:xfrm>
            <a:prstGeom prst="rect">
              <a:avLst/>
            </a:prstGeom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square">
              <a:spAutoFit/>
            </a:bodyPr>
            <a:lstStyle/>
            <a:p>
              <a:pPr algn="ctr">
                <a:buClr>
                  <a:srgbClr val="0066CC"/>
                </a:buClr>
              </a:pPr>
              <a:r>
                <a:rPr lang="en-US" altLang="ko-KR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HD to UHD </a:t>
              </a:r>
              <a:r>
                <a:rPr lang="ko-KR" altLang="en-US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변환</a:t>
              </a:r>
              <a:endParaRPr lang="ko-KR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pic>
        <p:nvPicPr>
          <p:cNvPr id="104" name="그림 103"/>
          <p:cNvPicPr/>
          <p:nvPr/>
        </p:nvPicPr>
        <p:blipFill>
          <a:blip r:embed="rId4"/>
          <a:stretch>
            <a:fillRect/>
          </a:stretch>
        </p:blipFill>
        <p:spPr>
          <a:xfrm>
            <a:off x="1095190" y="1946578"/>
            <a:ext cx="2775483" cy="168171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308438" y="1525789"/>
            <a:ext cx="17716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Clr>
                <a:srgbClr val="0000FF"/>
              </a:buClr>
              <a:buFont typeface="Wingdings" panose="05000000000000000000" pitchFamily="2" charset="2"/>
              <a:buChar char="v"/>
            </a:pPr>
            <a:r>
              <a:rPr lang="ko-KR" altLang="en-US" sz="1400" b="1" dirty="0" smtClean="0"/>
              <a:t>타사 </a:t>
            </a:r>
            <a:r>
              <a:rPr lang="en-US" altLang="ko-KR" sz="1400" b="1" dirty="0" smtClean="0"/>
              <a:t>SR </a:t>
            </a:r>
            <a:r>
              <a:rPr lang="ko-KR" altLang="en-US" sz="1400" b="1" smtClean="0"/>
              <a:t>솔루션</a:t>
            </a:r>
            <a:endParaRPr lang="ko-KR" altLang="en-US" sz="1400" b="1" dirty="0"/>
          </a:p>
        </p:txBody>
      </p:sp>
      <p:grpSp>
        <p:nvGrpSpPr>
          <p:cNvPr id="109" name="그룹 108"/>
          <p:cNvGrpSpPr/>
          <p:nvPr/>
        </p:nvGrpSpPr>
        <p:grpSpPr>
          <a:xfrm>
            <a:off x="4716016" y="1105701"/>
            <a:ext cx="4176463" cy="3835467"/>
            <a:chOff x="323528" y="1105701"/>
            <a:chExt cx="3753941" cy="3691807"/>
          </a:xfrm>
        </p:grpSpPr>
        <p:sp>
          <p:nvSpPr>
            <p:cNvPr id="110" name="직사각형 109"/>
            <p:cNvSpPr/>
            <p:nvPr/>
          </p:nvSpPr>
          <p:spPr>
            <a:xfrm>
              <a:off x="323528" y="1412776"/>
              <a:ext cx="3753941" cy="33847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3">
                  <a:lumMod val="7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1" name="모서리가 둥근 직사각형 110"/>
            <p:cNvSpPr/>
            <p:nvPr/>
          </p:nvSpPr>
          <p:spPr>
            <a:xfrm>
              <a:off x="323528" y="1115096"/>
              <a:ext cx="3753941" cy="369332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  <a:ln>
              <a:solidFill>
                <a:schemeClr val="accent3">
                  <a:lumMod val="7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2" name="직사각형 111"/>
            <p:cNvSpPr/>
            <p:nvPr/>
          </p:nvSpPr>
          <p:spPr>
            <a:xfrm>
              <a:off x="374633" y="1105701"/>
              <a:ext cx="3651730" cy="369332"/>
            </a:xfrm>
            <a:prstGeom prst="rect">
              <a:avLst/>
            </a:prstGeom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square">
              <a:spAutoFit/>
            </a:bodyPr>
            <a:lstStyle/>
            <a:p>
              <a:pPr algn="ctr">
                <a:buClr>
                  <a:srgbClr val="0066CC"/>
                </a:buClr>
              </a:pPr>
              <a:r>
                <a:rPr lang="en-US" altLang="ko-KR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SD to HD </a:t>
              </a:r>
              <a:r>
                <a:rPr lang="ko-KR" altLang="en-US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변환</a:t>
              </a:r>
              <a:endParaRPr lang="ko-KR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endParaRPr>
            </a:p>
          </p:txBody>
        </p:sp>
      </p:grpSp>
      <p:sp>
        <p:nvSpPr>
          <p:cNvPr id="113" name="TextBox 112"/>
          <p:cNvSpPr txBox="1"/>
          <p:nvPr/>
        </p:nvSpPr>
        <p:spPr>
          <a:xfrm>
            <a:off x="4871091" y="1533481"/>
            <a:ext cx="1675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rgbClr val="0000FF"/>
              </a:buClr>
              <a:buFont typeface="Wingdings" panose="05000000000000000000" pitchFamily="2" charset="2"/>
              <a:buChar char="v"/>
            </a:pPr>
            <a:r>
              <a:rPr lang="en-US" altLang="ko-KR" sz="1400" b="1" dirty="0" err="1" smtClean="0"/>
              <a:t>BorisFX</a:t>
            </a:r>
            <a:r>
              <a:rPr lang="en-US" altLang="ko-KR" sz="1400" b="1" dirty="0" smtClean="0"/>
              <a:t> </a:t>
            </a:r>
            <a:r>
              <a:rPr lang="en-US" altLang="ko-KR" sz="1400" b="1" dirty="0" err="1" smtClean="0"/>
              <a:t>Uprez</a:t>
            </a:r>
            <a:endParaRPr lang="ko-KR" altLang="en-US" sz="1400" b="1" dirty="0"/>
          </a:p>
        </p:txBody>
      </p:sp>
      <p:sp>
        <p:nvSpPr>
          <p:cNvPr id="116" name="모서리가 둥근 직사각형 115"/>
          <p:cNvSpPr/>
          <p:nvPr/>
        </p:nvSpPr>
        <p:spPr>
          <a:xfrm>
            <a:off x="306364" y="5013176"/>
            <a:ext cx="8586115" cy="1656184"/>
          </a:xfrm>
          <a:prstGeom prst="roundRect">
            <a:avLst/>
          </a:prstGeom>
          <a:solidFill>
            <a:schemeClr val="bg1">
              <a:lumMod val="95000"/>
            </a:schemeClr>
          </a:solidFill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just">
              <a:lnSpc>
                <a:spcPct val="120000"/>
              </a:lnSpc>
              <a:buClr>
                <a:srgbClr val="0000FF"/>
              </a:buClr>
              <a:buFont typeface="Wingdings" panose="05000000000000000000" pitchFamily="2" charset="2"/>
              <a:buChar char="v"/>
            </a:pPr>
            <a:endParaRPr lang="en-US" altLang="ko-KR" sz="1600" b="1" dirty="0" smtClean="0">
              <a:solidFill>
                <a:schemeClr val="tx1"/>
              </a:solidFill>
              <a:latin typeface="+mj-ea"/>
            </a:endParaRPr>
          </a:p>
          <a:p>
            <a:pPr marL="285750" indent="-285750" algn="just">
              <a:lnSpc>
                <a:spcPct val="120000"/>
              </a:lnSpc>
              <a:buClr>
                <a:srgbClr val="0000FF"/>
              </a:buClr>
              <a:buFont typeface="Wingdings" panose="05000000000000000000" pitchFamily="2" charset="2"/>
              <a:buChar char="v"/>
            </a:pPr>
            <a:r>
              <a:rPr lang="ko-KR" altLang="en-US" sz="1600" b="1" dirty="0" smtClean="0">
                <a:solidFill>
                  <a:schemeClr val="tx1"/>
                </a:solidFill>
                <a:latin typeface="+mj-ea"/>
              </a:rPr>
              <a:t>시사점</a:t>
            </a:r>
            <a:endParaRPr lang="en-US" altLang="ko-KR" sz="1600" b="1" dirty="0">
              <a:solidFill>
                <a:schemeClr val="tx1"/>
              </a:solidFill>
              <a:latin typeface="+mj-ea"/>
            </a:endParaRPr>
          </a:p>
          <a:p>
            <a:pPr marL="449263" indent="-198438" algn="just">
              <a:lnSpc>
                <a:spcPct val="120000"/>
              </a:lnSpc>
              <a:buClr>
                <a:srgbClr val="0000FF"/>
              </a:buClr>
              <a:buFont typeface="Wingdings" panose="05000000000000000000" pitchFamily="2" charset="2"/>
              <a:buChar char="§"/>
            </a:pPr>
            <a:r>
              <a:rPr lang="en-US" altLang="ko-KR" sz="1400" dirty="0" smtClean="0">
                <a:solidFill>
                  <a:schemeClr val="tx1"/>
                </a:solidFill>
                <a:latin typeface="+mj-ea"/>
              </a:rPr>
              <a:t>SR</a:t>
            </a:r>
            <a:r>
              <a:rPr lang="ko-KR" altLang="en-US" sz="1400" dirty="0" smtClean="0">
                <a:solidFill>
                  <a:schemeClr val="tx1"/>
                </a:solidFill>
                <a:latin typeface="+mj-ea"/>
              </a:rPr>
              <a:t> 기술과 </a:t>
            </a:r>
            <a:r>
              <a:rPr lang="ko-KR" altLang="en-US" sz="1400" u="sng" dirty="0" smtClean="0">
                <a:solidFill>
                  <a:schemeClr val="tx1"/>
                </a:solidFill>
                <a:latin typeface="+mj-ea"/>
              </a:rPr>
              <a:t>다양한 필터 연계 기능을 제공</a:t>
            </a:r>
            <a:endParaRPr lang="en-US" altLang="ko-KR" sz="1400" dirty="0" smtClean="0">
              <a:solidFill>
                <a:schemeClr val="tx1"/>
              </a:solidFill>
              <a:latin typeface="+mj-ea"/>
            </a:endParaRPr>
          </a:p>
          <a:p>
            <a:pPr marL="449263" indent="-198438" algn="just">
              <a:lnSpc>
                <a:spcPct val="120000"/>
              </a:lnSpc>
              <a:buClr>
                <a:srgbClr val="0000FF"/>
              </a:buClr>
              <a:buFont typeface="Wingdings" panose="05000000000000000000" pitchFamily="2" charset="2"/>
              <a:buChar char="§"/>
            </a:pPr>
            <a:r>
              <a:rPr lang="ko-KR" altLang="en-US" sz="1400" dirty="0" smtClean="0">
                <a:solidFill>
                  <a:schemeClr val="tx1"/>
                </a:solidFill>
                <a:latin typeface="+mj-ea"/>
              </a:rPr>
              <a:t>솔루션을 효율적으로 사용하기 위해 영상 필터들에 대한 이해가 필요</a:t>
            </a:r>
            <a:endParaRPr lang="en-US" altLang="ko-KR" sz="1400" dirty="0" smtClean="0">
              <a:solidFill>
                <a:schemeClr val="tx1"/>
              </a:solidFill>
              <a:latin typeface="+mj-ea"/>
            </a:endParaRPr>
          </a:p>
          <a:p>
            <a:pPr marL="449263" indent="-198438" algn="just">
              <a:lnSpc>
                <a:spcPct val="120000"/>
              </a:lnSpc>
              <a:buClr>
                <a:srgbClr val="0000FF"/>
              </a:buClr>
              <a:buFont typeface="Wingdings" panose="05000000000000000000" pitchFamily="2" charset="2"/>
              <a:buChar char="§"/>
            </a:pPr>
            <a:r>
              <a:rPr lang="ko-KR" altLang="en-US" sz="1400" dirty="0" smtClean="0">
                <a:solidFill>
                  <a:schemeClr val="tx1"/>
                </a:solidFill>
                <a:latin typeface="+mj-ea"/>
              </a:rPr>
              <a:t>변환 작업 경험이 부족한 사용자들을 위한 필터 추천</a:t>
            </a:r>
            <a:r>
              <a:rPr lang="en-US" altLang="ko-KR" sz="1400" dirty="0" smtClean="0">
                <a:solidFill>
                  <a:schemeClr val="tx1"/>
                </a:solidFill>
                <a:latin typeface="+mj-ea"/>
              </a:rPr>
              <a:t>,</a:t>
            </a:r>
            <a:r>
              <a:rPr lang="ko-KR" altLang="en-US" sz="1400" dirty="0" smtClean="0">
                <a:solidFill>
                  <a:schemeClr val="tx1"/>
                </a:solidFill>
                <a:latin typeface="+mj-ea"/>
              </a:rPr>
              <a:t> </a:t>
            </a:r>
            <a:r>
              <a:rPr lang="ko-KR" altLang="en-US" sz="1400" u="sng" dirty="0" smtClean="0">
                <a:solidFill>
                  <a:schemeClr val="tx1"/>
                </a:solidFill>
                <a:latin typeface="+mj-ea"/>
              </a:rPr>
              <a:t>자동 변환 기능 부족</a:t>
            </a:r>
            <a:endParaRPr lang="en-US" altLang="ko-KR" sz="1400" u="sng" dirty="0" smtClean="0">
              <a:solidFill>
                <a:schemeClr val="tx1"/>
              </a:solidFill>
              <a:latin typeface="+mj-ea"/>
            </a:endParaRPr>
          </a:p>
          <a:p>
            <a:pPr algn="just"/>
            <a:endParaRPr lang="en-US" altLang="ko-KR" sz="1400" b="1" dirty="0">
              <a:solidFill>
                <a:schemeClr val="tx1"/>
              </a:solidFill>
              <a:latin typeface="+mj-ea"/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6732240" y="1533481"/>
            <a:ext cx="21802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rgbClr val="0000FF"/>
              </a:buClr>
              <a:buFont typeface="Wingdings" panose="05000000000000000000" pitchFamily="2" charset="2"/>
              <a:buChar char="v"/>
            </a:pPr>
            <a:r>
              <a:rPr lang="en-US" altLang="ko-KR" sz="1400" b="1" dirty="0" err="1" smtClean="0"/>
              <a:t>RedGiant</a:t>
            </a:r>
            <a:r>
              <a:rPr lang="en-US" altLang="ko-KR" sz="1400" b="1" dirty="0" smtClean="0"/>
              <a:t> </a:t>
            </a:r>
            <a:r>
              <a:rPr lang="en-US" altLang="ko-KR" sz="1400" b="1" dirty="0" err="1" smtClean="0"/>
              <a:t>InstantHD</a:t>
            </a:r>
            <a:endParaRPr lang="ko-KR" altLang="en-US" sz="1400" b="1" dirty="0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64288" y="1997015"/>
            <a:ext cx="965680" cy="1334442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54873" y="1938932"/>
            <a:ext cx="1049343" cy="1392525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395536" y="3501008"/>
            <a:ext cx="4188005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endParaRPr lang="en-US" altLang="ko-KR" sz="1400" dirty="0" smtClean="0"/>
          </a:p>
          <a:p>
            <a:pPr marL="449263" indent="-198438">
              <a:buClr>
                <a:srgbClr val="0000FF"/>
              </a:buClr>
              <a:buFont typeface="Wingdings" panose="05000000000000000000" pitchFamily="2" charset="2"/>
              <a:buChar char="§"/>
            </a:pPr>
            <a:r>
              <a:rPr lang="en-US" altLang="ko-KR" sz="1200" dirty="0" smtClean="0"/>
              <a:t>HD to UHD </a:t>
            </a:r>
            <a:r>
              <a:rPr lang="ko-KR" altLang="en-US" sz="1200" dirty="0" smtClean="0"/>
              <a:t>기능 지원</a:t>
            </a:r>
            <a:endParaRPr lang="en-US" altLang="ko-KR" sz="1200" dirty="0" smtClean="0"/>
          </a:p>
          <a:p>
            <a:pPr marL="449263" indent="-198438">
              <a:buClr>
                <a:srgbClr val="0000FF"/>
              </a:buClr>
              <a:buFont typeface="Wingdings" panose="05000000000000000000" pitchFamily="2" charset="2"/>
              <a:buChar char="§"/>
            </a:pPr>
            <a:r>
              <a:rPr lang="ko-KR" altLang="en-US" sz="1200" dirty="0" smtClean="0"/>
              <a:t>멀티프레임 기반의 초해상도 기술</a:t>
            </a:r>
            <a:endParaRPr lang="en-US" altLang="ko-KR" sz="1200" dirty="0" smtClean="0"/>
          </a:p>
          <a:p>
            <a:pPr marL="449263" indent="-198438">
              <a:buClr>
                <a:srgbClr val="0000FF"/>
              </a:buClr>
              <a:buFont typeface="Wingdings" panose="05000000000000000000" pitchFamily="2" charset="2"/>
              <a:buChar char="§"/>
            </a:pPr>
            <a:r>
              <a:rPr lang="en-US" altLang="ko-KR" sz="1200" dirty="0" smtClean="0"/>
              <a:t>NLE </a:t>
            </a:r>
            <a:r>
              <a:rPr lang="ko-KR" altLang="en-US" sz="1200" dirty="0" smtClean="0"/>
              <a:t>편집기의 </a:t>
            </a:r>
            <a:r>
              <a:rPr lang="en-US" altLang="ko-KR" sz="1200" dirty="0" smtClean="0"/>
              <a:t>plug-in </a:t>
            </a:r>
            <a:r>
              <a:rPr lang="ko-KR" altLang="en-US" sz="1200" dirty="0" smtClean="0"/>
              <a:t>필터 형태로 제공</a:t>
            </a:r>
            <a:endParaRPr lang="en-US" altLang="ko-KR" sz="1200" dirty="0" smtClean="0"/>
          </a:p>
          <a:p>
            <a:pPr marL="449263" indent="-198438">
              <a:buClr>
                <a:srgbClr val="0000FF"/>
              </a:buClr>
              <a:buFont typeface="Wingdings" panose="05000000000000000000" pitchFamily="2" charset="2"/>
              <a:buChar char="§"/>
            </a:pPr>
            <a:r>
              <a:rPr lang="en-US" altLang="ko-KR" sz="1200" dirty="0" smtClean="0"/>
              <a:t>Standalone S/W </a:t>
            </a:r>
            <a:r>
              <a:rPr lang="ko-KR" altLang="en-US" sz="1200" dirty="0" smtClean="0"/>
              <a:t>제공</a:t>
            </a:r>
            <a:endParaRPr lang="en-US" altLang="ko-KR" sz="1200" dirty="0" smtClean="0"/>
          </a:p>
          <a:p>
            <a:pPr marL="449263" indent="-198438">
              <a:buClr>
                <a:srgbClr val="0000FF"/>
              </a:buClr>
              <a:buFont typeface="Wingdings" panose="05000000000000000000" pitchFamily="2" charset="2"/>
              <a:buChar char="§"/>
            </a:pPr>
            <a:r>
              <a:rPr lang="ko-KR" altLang="en-US" sz="1200" dirty="0" smtClean="0"/>
              <a:t>다양한 </a:t>
            </a:r>
            <a:r>
              <a:rPr lang="ko-KR" altLang="en-US" sz="1200" dirty="0" err="1" smtClean="0"/>
              <a:t>오픈소스</a:t>
            </a:r>
            <a:r>
              <a:rPr lang="ko-KR" altLang="en-US" sz="1200" dirty="0" smtClean="0"/>
              <a:t> 필터와 연계 기능 제공</a:t>
            </a:r>
            <a:endParaRPr lang="en-US" altLang="ko-KR" sz="1200" dirty="0" smtClean="0"/>
          </a:p>
          <a:p>
            <a:pPr marL="742950" lvl="1" indent="-285750">
              <a:buFont typeface="Wingdings" panose="05000000000000000000" pitchFamily="2" charset="2"/>
              <a:buChar char="Ø"/>
            </a:pPr>
            <a:endParaRPr lang="en-US" altLang="ko-KR" sz="1400" dirty="0"/>
          </a:p>
          <a:p>
            <a:pPr marL="285750" indent="-285750">
              <a:buFontTx/>
              <a:buChar char="-"/>
            </a:pPr>
            <a:endParaRPr lang="ko-KR" altLang="en-US" dirty="0" smtClean="0">
              <a:solidFill>
                <a:srgbClr val="FF0000"/>
              </a:solidFill>
            </a:endParaRPr>
          </a:p>
        </p:txBody>
      </p:sp>
      <p:sp>
        <p:nvSpPr>
          <p:cNvPr id="122" name="TextBox 121"/>
          <p:cNvSpPr txBox="1"/>
          <p:nvPr/>
        </p:nvSpPr>
        <p:spPr>
          <a:xfrm>
            <a:off x="4778153" y="3791362"/>
            <a:ext cx="418800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36575" indent="-285750">
              <a:buClr>
                <a:srgbClr val="0000FF"/>
              </a:buClr>
              <a:buFont typeface="Wingdings" panose="05000000000000000000" pitchFamily="2" charset="2"/>
              <a:buChar char="§"/>
            </a:pPr>
            <a:r>
              <a:rPr lang="en-US" altLang="ko-KR" sz="1200" dirty="0" smtClean="0"/>
              <a:t>SD </a:t>
            </a:r>
            <a:r>
              <a:rPr lang="en-US" altLang="ko-KR" sz="1200" dirty="0"/>
              <a:t>to HD </a:t>
            </a:r>
            <a:r>
              <a:rPr lang="ko-KR" altLang="en-US" sz="1200" dirty="0"/>
              <a:t>기능 지원</a:t>
            </a:r>
            <a:endParaRPr lang="en-US" altLang="ko-KR" sz="1200" dirty="0"/>
          </a:p>
          <a:p>
            <a:pPr marL="536575" indent="-285750">
              <a:buClr>
                <a:srgbClr val="0000FF"/>
              </a:buClr>
              <a:buFont typeface="Wingdings" panose="05000000000000000000" pitchFamily="2" charset="2"/>
              <a:buChar char="§"/>
            </a:pPr>
            <a:r>
              <a:rPr lang="ko-KR" altLang="en-US" sz="1200" dirty="0" err="1"/>
              <a:t>엣지</a:t>
            </a:r>
            <a:r>
              <a:rPr lang="ko-KR" altLang="en-US" sz="1200" dirty="0"/>
              <a:t> 선명도를 향상시키는 초해상도 기술</a:t>
            </a:r>
            <a:endParaRPr lang="en-US" altLang="ko-KR" sz="1200" dirty="0"/>
          </a:p>
          <a:p>
            <a:pPr marL="536575" indent="-285750">
              <a:buClr>
                <a:srgbClr val="0000FF"/>
              </a:buClr>
              <a:buFont typeface="Wingdings" panose="05000000000000000000" pitchFamily="2" charset="2"/>
              <a:buChar char="§"/>
            </a:pPr>
            <a:r>
              <a:rPr lang="en-US" altLang="ko-KR" sz="1200" dirty="0"/>
              <a:t>NLE </a:t>
            </a:r>
            <a:r>
              <a:rPr lang="ko-KR" altLang="en-US" sz="1200" dirty="0"/>
              <a:t>편집기의 </a:t>
            </a:r>
            <a:r>
              <a:rPr lang="en-US" altLang="ko-KR" sz="1200" dirty="0"/>
              <a:t>plug-in </a:t>
            </a:r>
            <a:r>
              <a:rPr lang="ko-KR" altLang="en-US" sz="1200" dirty="0"/>
              <a:t>필터 형태로 제공</a:t>
            </a:r>
            <a:endParaRPr lang="en-US" altLang="ko-KR" sz="1200" dirty="0"/>
          </a:p>
          <a:p>
            <a:endParaRPr lang="en-US" altLang="ko-KR" sz="1400" dirty="0" smtClean="0"/>
          </a:p>
        </p:txBody>
      </p:sp>
    </p:spTree>
    <p:extLst>
      <p:ext uri="{BB962C8B-B14F-4D97-AF65-F5344CB8AC3E}">
        <p14:creationId xmlns:p14="http://schemas.microsoft.com/office/powerpoint/2010/main" val="204721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그림 114" descr="박스02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29150" y="1028559"/>
            <a:ext cx="4277234" cy="2112409"/>
          </a:xfrm>
          <a:prstGeom prst="rect">
            <a:avLst/>
          </a:prstGeom>
        </p:spPr>
      </p:pic>
      <p:pic>
        <p:nvPicPr>
          <p:cNvPr id="6" name="Picture 5" descr="D:\kwonminji\wed\PT작업\한국전자통신연구원\img\지구.pn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7872" y="316389"/>
            <a:ext cx="516088" cy="510928"/>
          </a:xfrm>
          <a:prstGeom prst="rect">
            <a:avLst/>
          </a:prstGeom>
          <a:noFill/>
        </p:spPr>
      </p:pic>
      <p:sp>
        <p:nvSpPr>
          <p:cNvPr id="7" name="Rectangle 125"/>
          <p:cNvSpPr>
            <a:spLocks noChangeArrowheads="1"/>
          </p:cNvSpPr>
          <p:nvPr/>
        </p:nvSpPr>
        <p:spPr bwMode="auto">
          <a:xfrm>
            <a:off x="726481" y="314435"/>
            <a:ext cx="539121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buSzPct val="80000"/>
            </a:pPr>
            <a:r>
              <a:rPr kumimoji="1" lang="ko-KR" altLang="en-US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국내외 기술 동향 </a:t>
            </a:r>
            <a:r>
              <a:rPr kumimoji="1" lang="en-US" altLang="ko-KR" sz="2400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(2/2) : </a:t>
            </a:r>
            <a:r>
              <a:rPr kumimoji="1" lang="en-US" altLang="ko-KR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H/W </a:t>
            </a:r>
            <a:r>
              <a:rPr kumimoji="1" lang="ko-KR" altLang="en-US" sz="2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솔루션</a:t>
            </a:r>
            <a:endParaRPr kumimoji="1" lang="ko-KR" altLang="en-US" sz="2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6" name="슬라이드 번호 개체 틀 3"/>
          <p:cNvSpPr txBox="1">
            <a:spLocks/>
          </p:cNvSpPr>
          <p:nvPr/>
        </p:nvSpPr>
        <p:spPr>
          <a:xfrm>
            <a:off x="7012898" y="6498137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62B0CCE-FB04-46F9-8E47-8BDD8555C285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5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120" name="그림 119" descr="박스01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75903" y="1028559"/>
            <a:ext cx="4286572" cy="2112409"/>
          </a:xfrm>
          <a:prstGeom prst="rect">
            <a:avLst/>
          </a:prstGeom>
        </p:spPr>
      </p:pic>
      <p:sp>
        <p:nvSpPr>
          <p:cNvPr id="123" name="직사각형 122"/>
          <p:cNvSpPr/>
          <p:nvPr/>
        </p:nvSpPr>
        <p:spPr>
          <a:xfrm>
            <a:off x="416214" y="1028559"/>
            <a:ext cx="36517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Clr>
                <a:srgbClr val="0066CC"/>
              </a:buClr>
            </a:pPr>
            <a:r>
              <a:rPr lang="en-US" altLang="ko-KR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Samsung</a:t>
            </a:r>
            <a:endParaRPr lang="ko-KR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5" name="직사각형 124"/>
          <p:cNvSpPr/>
          <p:nvPr/>
        </p:nvSpPr>
        <p:spPr>
          <a:xfrm>
            <a:off x="5148064" y="1028559"/>
            <a:ext cx="3591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Clr>
                <a:srgbClr val="0066CC"/>
              </a:buClr>
            </a:pPr>
            <a:r>
              <a:rPr lang="en-US" altLang="ko-KR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rPr>
              <a:t>LG</a:t>
            </a:r>
            <a:endParaRPr lang="ko-KR" altLang="en-US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HY헤드라인M" pitchFamily="18" charset="-127"/>
              <a:ea typeface="HY헤드라인M" pitchFamily="18" charset="-127"/>
            </a:endParaRPr>
          </a:p>
        </p:txBody>
      </p:sp>
      <p:pic>
        <p:nvPicPr>
          <p:cNvPr id="59" name="그림 58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291" y="1484784"/>
            <a:ext cx="2861127" cy="10945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그룹 2"/>
          <p:cNvGrpSpPr/>
          <p:nvPr/>
        </p:nvGrpSpPr>
        <p:grpSpPr>
          <a:xfrm>
            <a:off x="5214077" y="1556792"/>
            <a:ext cx="3586527" cy="1008112"/>
            <a:chOff x="5214077" y="1648595"/>
            <a:chExt cx="3586527" cy="1008112"/>
          </a:xfrm>
        </p:grpSpPr>
        <p:pic>
          <p:nvPicPr>
            <p:cNvPr id="61" name="그림 60"/>
            <p:cNvPicPr/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492508" y="1648595"/>
              <a:ext cx="2308096" cy="1008112"/>
            </a:xfrm>
            <a:prstGeom prst="rect">
              <a:avLst/>
            </a:prstGeom>
          </p:spPr>
        </p:pic>
        <p:pic>
          <p:nvPicPr>
            <p:cNvPr id="62" name="그림 61"/>
            <p:cNvPicPr/>
            <p:nvPr/>
          </p:nvPicPr>
          <p:blipFill>
            <a:blip r:embed="rId8"/>
            <a:stretch>
              <a:fillRect/>
            </a:stretch>
          </p:blipFill>
          <p:spPr>
            <a:xfrm>
              <a:off x="5214077" y="1648595"/>
              <a:ext cx="1346158" cy="934480"/>
            </a:xfrm>
            <a:prstGeom prst="rect">
              <a:avLst/>
            </a:prstGeom>
          </p:spPr>
        </p:pic>
      </p:grpSp>
      <p:sp>
        <p:nvSpPr>
          <p:cNvPr id="8" name="TextBox 7"/>
          <p:cNvSpPr txBox="1"/>
          <p:nvPr/>
        </p:nvSpPr>
        <p:spPr>
          <a:xfrm>
            <a:off x="299545" y="2636912"/>
            <a:ext cx="38380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80975" indent="-180975">
              <a:buClr>
                <a:srgbClr val="0000FF"/>
              </a:buClr>
              <a:buFont typeface="Wingdings" pitchFamily="2" charset="2"/>
              <a:buChar char="§"/>
            </a:pPr>
            <a:r>
              <a:rPr lang="en-US" altLang="ko-KR" sz="1200" b="1" dirty="0" smtClean="0">
                <a:latin typeface="+mn-ea"/>
              </a:rPr>
              <a:t>Super Resolution Engine: </a:t>
            </a:r>
            <a:r>
              <a:rPr lang="en-US" altLang="ko-KR" sz="1200" b="1" dirty="0">
                <a:latin typeface="+mn-ea"/>
              </a:rPr>
              <a:t> </a:t>
            </a:r>
            <a:r>
              <a:rPr lang="ko-KR" altLang="en-US" sz="1200" dirty="0">
                <a:latin typeface="+mn-ea"/>
              </a:rPr>
              <a:t>자체개발 </a:t>
            </a:r>
            <a:r>
              <a:rPr lang="en-US" altLang="ko-KR" sz="1200" dirty="0">
                <a:latin typeface="+mn-ea"/>
              </a:rPr>
              <a:t>SR </a:t>
            </a:r>
            <a:r>
              <a:rPr lang="ko-KR" altLang="en-US" sz="1200" dirty="0" smtClean="0">
                <a:latin typeface="+mn-ea"/>
              </a:rPr>
              <a:t>엔진</a:t>
            </a:r>
            <a:endParaRPr lang="en-US" altLang="ko-KR" sz="1200" dirty="0" smtClean="0">
              <a:latin typeface="+mn-ea"/>
            </a:endParaRPr>
          </a:p>
          <a:p>
            <a:pPr marL="180975" indent="-180975">
              <a:buClr>
                <a:srgbClr val="0000FF"/>
              </a:buClr>
              <a:buFont typeface="Wingdings" pitchFamily="2" charset="2"/>
              <a:buChar char="§"/>
            </a:pPr>
            <a:r>
              <a:rPr lang="en-US" altLang="ko-KR" sz="1200" b="1" dirty="0" smtClean="0">
                <a:latin typeface="+mn-ea"/>
              </a:rPr>
              <a:t>Micro Dimming Ultimate: </a:t>
            </a:r>
            <a:r>
              <a:rPr lang="ko-KR" altLang="en-US" sz="1200" dirty="0">
                <a:latin typeface="+mn-ea"/>
              </a:rPr>
              <a:t>블록 단위 </a:t>
            </a:r>
            <a:r>
              <a:rPr lang="ko-KR" altLang="en-US" sz="1200" dirty="0" err="1">
                <a:latin typeface="+mn-ea"/>
              </a:rPr>
              <a:t>명암비</a:t>
            </a:r>
            <a:r>
              <a:rPr lang="ko-KR" altLang="en-US" sz="1200" dirty="0">
                <a:latin typeface="+mn-ea"/>
              </a:rPr>
              <a:t> 개선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4974957" y="2636912"/>
            <a:ext cx="38057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80975" indent="-180975">
              <a:buClr>
                <a:srgbClr val="0000FF"/>
              </a:buClr>
              <a:buFont typeface="Wingdings" pitchFamily="2" charset="2"/>
              <a:buChar char="§"/>
              <a:tabLst>
                <a:tab pos="180975" algn="l"/>
              </a:tabLst>
            </a:pPr>
            <a:r>
              <a:rPr lang="en-US" altLang="ko-KR" sz="1200" b="1" dirty="0" smtClean="0">
                <a:latin typeface="+mn-ea"/>
              </a:rPr>
              <a:t>LG </a:t>
            </a:r>
            <a:r>
              <a:rPr lang="en-US" altLang="ko-KR" sz="1200" b="1" dirty="0" err="1" smtClean="0">
                <a:latin typeface="+mn-ea"/>
              </a:rPr>
              <a:t>Tru</a:t>
            </a:r>
            <a:r>
              <a:rPr lang="en-US" altLang="ko-KR" sz="1200" b="1" dirty="0" smtClean="0">
                <a:latin typeface="+mn-ea"/>
              </a:rPr>
              <a:t>-ULTRA HD: </a:t>
            </a:r>
            <a:r>
              <a:rPr lang="ko-KR" altLang="en-US" sz="1200" dirty="0" err="1" smtClean="0">
                <a:latin typeface="+mn-ea"/>
              </a:rPr>
              <a:t>엣지</a:t>
            </a:r>
            <a:r>
              <a:rPr lang="ko-KR" altLang="en-US" sz="1200" dirty="0" smtClean="0">
                <a:latin typeface="+mn-ea"/>
              </a:rPr>
              <a:t> 정보를 활용한 </a:t>
            </a:r>
            <a:r>
              <a:rPr lang="en-US" altLang="ko-KR" sz="1200" dirty="0" smtClean="0">
                <a:latin typeface="+mn-ea"/>
              </a:rPr>
              <a:t>SR</a:t>
            </a:r>
            <a:r>
              <a:rPr lang="ko-KR" altLang="en-US" sz="1200" dirty="0" smtClean="0">
                <a:latin typeface="+mn-ea"/>
              </a:rPr>
              <a:t> 엔진</a:t>
            </a:r>
            <a:endParaRPr lang="en-US" altLang="ko-KR" sz="1200" dirty="0" smtClean="0">
              <a:latin typeface="+mn-ea"/>
            </a:endParaRPr>
          </a:p>
          <a:p>
            <a:pPr marL="180975" indent="-180975">
              <a:buClr>
                <a:srgbClr val="0000FF"/>
              </a:buClr>
              <a:buFont typeface="Wingdings" pitchFamily="2" charset="2"/>
              <a:buChar char="§"/>
            </a:pPr>
            <a:r>
              <a:rPr lang="en-US" altLang="ko-KR" sz="1200" b="1" dirty="0" smtClean="0">
                <a:latin typeface="+mn-ea"/>
              </a:rPr>
              <a:t>Triple XD Engine: </a:t>
            </a:r>
            <a:r>
              <a:rPr lang="ko-KR" altLang="en-US" sz="1200" dirty="0" smtClean="0">
                <a:latin typeface="+mn-ea"/>
              </a:rPr>
              <a:t>영상의 색상</a:t>
            </a:r>
            <a:r>
              <a:rPr lang="en-US" altLang="ko-KR" sz="1200" dirty="0" smtClean="0">
                <a:latin typeface="+mn-ea"/>
              </a:rPr>
              <a:t> </a:t>
            </a:r>
            <a:r>
              <a:rPr lang="ko-KR" altLang="en-US" sz="1200" dirty="0" smtClean="0">
                <a:latin typeface="+mn-ea"/>
              </a:rPr>
              <a:t>및 </a:t>
            </a:r>
            <a:r>
              <a:rPr lang="ko-KR" altLang="en-US" sz="1200" dirty="0" err="1" smtClean="0">
                <a:latin typeface="+mn-ea"/>
              </a:rPr>
              <a:t>명암비</a:t>
            </a:r>
            <a:r>
              <a:rPr lang="ko-KR" altLang="en-US" sz="1200" dirty="0" smtClean="0">
                <a:latin typeface="+mn-ea"/>
              </a:rPr>
              <a:t> 개선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2373473" y="2677928"/>
            <a:ext cx="4658716" cy="2939266"/>
            <a:chOff x="107504" y="3138503"/>
            <a:chExt cx="4658716" cy="3035447"/>
          </a:xfrm>
        </p:grpSpPr>
        <p:pic>
          <p:nvPicPr>
            <p:cNvPr id="119" name="그림 118" descr="박스03.png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87820" y="3138503"/>
              <a:ext cx="4478400" cy="3035447"/>
            </a:xfrm>
            <a:prstGeom prst="rect">
              <a:avLst/>
            </a:prstGeom>
          </p:spPr>
        </p:pic>
        <p:sp>
          <p:nvSpPr>
            <p:cNvPr id="136" name="Rectangle 22"/>
            <p:cNvSpPr>
              <a:spLocks noChangeArrowheads="1"/>
            </p:cNvSpPr>
            <p:nvPr/>
          </p:nvSpPr>
          <p:spPr bwMode="gray">
            <a:xfrm flipH="1">
              <a:off x="107504" y="5773259"/>
              <a:ext cx="4287974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>
              <a:spAutoFit/>
            </a:bodyPr>
            <a:lstStyle/>
            <a:p>
              <a:pPr algn="ctr">
                <a:buClr>
                  <a:srgbClr val="0066CC"/>
                </a:buClr>
              </a:pPr>
              <a:r>
                <a:rPr lang="en-US" altLang="ko-KR" b="1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HY헤드라인M" pitchFamily="18" charset="-127"/>
                  <a:ea typeface="HY헤드라인M" pitchFamily="18" charset="-127"/>
                </a:rPr>
                <a:t>Sony</a:t>
              </a:r>
              <a:endParaRPr lang="ko-KR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헤드라인M" pitchFamily="18" charset="-127"/>
                <a:ea typeface="HY헤드라인M" pitchFamily="18" charset="-127"/>
              </a:endParaRPr>
            </a:p>
          </p:txBody>
        </p:sp>
        <p:pic>
          <p:nvPicPr>
            <p:cNvPr id="63" name="그림 62"/>
            <p:cNvPicPr/>
            <p:nvPr/>
          </p:nvPicPr>
          <p:blipFill>
            <a:blip r:embed="rId10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331640" y="4016899"/>
              <a:ext cx="1872208" cy="1336019"/>
            </a:xfrm>
            <a:prstGeom prst="rect">
              <a:avLst/>
            </a:prstGeom>
          </p:spPr>
        </p:pic>
        <p:sp>
          <p:nvSpPr>
            <p:cNvPr id="66" name="TextBox 65"/>
            <p:cNvSpPr txBox="1"/>
            <p:nvPr/>
          </p:nvSpPr>
          <p:spPr>
            <a:xfrm>
              <a:off x="342456" y="5252708"/>
              <a:ext cx="379847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171450" indent="-171450">
                <a:buClr>
                  <a:srgbClr val="0000FF"/>
                </a:buClr>
                <a:buFont typeface="Wingdings" pitchFamily="2" charset="2"/>
                <a:buChar char="§"/>
              </a:pPr>
              <a:r>
                <a:rPr lang="en-US" altLang="ko-KR" sz="1200" b="1" dirty="0">
                  <a:latin typeface="+mn-ea"/>
                </a:rPr>
                <a:t>4K X-Reality </a:t>
              </a:r>
              <a:r>
                <a:rPr lang="en-US" altLang="ko-KR" sz="1200" b="1" dirty="0" smtClean="0">
                  <a:latin typeface="+mn-ea"/>
                </a:rPr>
                <a:t>Pro: </a:t>
              </a:r>
              <a:r>
                <a:rPr lang="ko-KR" altLang="en-US" sz="1200" dirty="0" smtClean="0">
                  <a:latin typeface="+mn-ea"/>
                </a:rPr>
                <a:t>데이터베이스 기반 </a:t>
              </a:r>
              <a:r>
                <a:rPr lang="en-US" altLang="ko-KR" sz="1200" dirty="0" smtClean="0">
                  <a:latin typeface="+mn-ea"/>
                </a:rPr>
                <a:t>SR</a:t>
              </a:r>
              <a:r>
                <a:rPr lang="ko-KR" altLang="en-US" sz="1200" dirty="0" smtClean="0">
                  <a:latin typeface="+mn-ea"/>
                </a:rPr>
                <a:t> 엔진</a:t>
              </a:r>
              <a:endParaRPr lang="en-US" altLang="ko-KR" sz="1200" dirty="0" smtClean="0">
                <a:latin typeface="+mn-ea"/>
              </a:endParaRPr>
            </a:p>
            <a:p>
              <a:pPr marL="171450" indent="-171450">
                <a:buClr>
                  <a:srgbClr val="0000FF"/>
                </a:buClr>
                <a:buFont typeface="Wingdings" pitchFamily="2" charset="2"/>
                <a:buChar char="§"/>
              </a:pPr>
              <a:r>
                <a:rPr lang="en-US" altLang="ko-KR" sz="1200" b="1" dirty="0" err="1" smtClean="0">
                  <a:latin typeface="+mn-ea"/>
                </a:rPr>
                <a:t>Triluminous</a:t>
              </a:r>
              <a:r>
                <a:rPr lang="en-US" altLang="ko-KR" sz="1200" b="1" dirty="0" smtClean="0">
                  <a:latin typeface="+mn-ea"/>
                </a:rPr>
                <a:t> Display: </a:t>
              </a:r>
              <a:r>
                <a:rPr lang="ko-KR" altLang="en-US" sz="1200" dirty="0" smtClean="0">
                  <a:latin typeface="+mn-ea"/>
                </a:rPr>
                <a:t>영상의 색상 및 </a:t>
              </a:r>
              <a:r>
                <a:rPr lang="ko-KR" altLang="en-US" sz="1200" dirty="0" err="1" smtClean="0">
                  <a:latin typeface="+mn-ea"/>
                </a:rPr>
                <a:t>명암비</a:t>
              </a:r>
              <a:r>
                <a:rPr lang="ko-KR" altLang="en-US" sz="1200" dirty="0" smtClean="0">
                  <a:latin typeface="+mn-ea"/>
                </a:rPr>
                <a:t> 개선</a:t>
              </a:r>
            </a:p>
          </p:txBody>
        </p:sp>
      </p:grpSp>
      <p:sp>
        <p:nvSpPr>
          <p:cNvPr id="10" name="모서리가 둥근 직사각형 9"/>
          <p:cNvSpPr/>
          <p:nvPr/>
        </p:nvSpPr>
        <p:spPr>
          <a:xfrm>
            <a:off x="377385" y="5733256"/>
            <a:ext cx="8520373" cy="947443"/>
          </a:xfrm>
          <a:prstGeom prst="roundRect">
            <a:avLst/>
          </a:prstGeom>
          <a:solidFill>
            <a:schemeClr val="bg1">
              <a:lumMod val="95000"/>
            </a:schemeClr>
          </a:solidFill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just">
              <a:lnSpc>
                <a:spcPct val="120000"/>
              </a:lnSpc>
              <a:buClr>
                <a:srgbClr val="0000FF"/>
              </a:buClr>
              <a:buFont typeface="Wingdings" panose="05000000000000000000" pitchFamily="2" charset="2"/>
              <a:buChar char="v"/>
            </a:pPr>
            <a:r>
              <a:rPr lang="ko-KR" altLang="en-US" sz="1600" b="1" dirty="0" smtClean="0">
                <a:solidFill>
                  <a:schemeClr val="tx1"/>
                </a:solidFill>
                <a:latin typeface="+mj-ea"/>
              </a:rPr>
              <a:t>시사점</a:t>
            </a:r>
            <a:endParaRPr lang="en-US" altLang="ko-KR" sz="1400" b="1" dirty="0">
              <a:solidFill>
                <a:schemeClr val="tx1"/>
              </a:solidFill>
              <a:latin typeface="+mj-ea"/>
            </a:endParaRPr>
          </a:p>
          <a:p>
            <a:pPr marL="360363" indent="-171450" algn="just">
              <a:lnSpc>
                <a:spcPct val="120000"/>
              </a:lnSpc>
              <a:buClr>
                <a:srgbClr val="0000FF"/>
              </a:buClr>
              <a:buFont typeface="Wingdings" panose="05000000000000000000" pitchFamily="2" charset="2"/>
              <a:buChar char="§"/>
            </a:pPr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UHDTV </a:t>
            </a:r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제조업체들의 경우</a:t>
            </a:r>
            <a:r>
              <a:rPr lang="en-US" altLang="ko-KR" sz="1400" dirty="0">
                <a:solidFill>
                  <a:schemeClr val="tx1"/>
                </a:solidFill>
                <a:latin typeface="+mn-ea"/>
              </a:rPr>
              <a:t>,</a:t>
            </a:r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ko-KR" sz="1400" dirty="0" smtClean="0">
                <a:solidFill>
                  <a:schemeClr val="tx1"/>
                </a:solidFill>
                <a:latin typeface="+mn-ea"/>
              </a:rPr>
              <a:t>SR</a:t>
            </a:r>
            <a:r>
              <a:rPr lang="ko-KR" altLang="en-US" sz="1400" dirty="0" smtClean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기술을 통한 해상도 향상과 더불어 </a:t>
            </a:r>
            <a:r>
              <a:rPr lang="ko-KR" altLang="en-US" sz="1400" u="sng" dirty="0" err="1">
                <a:solidFill>
                  <a:schemeClr val="tx1"/>
                </a:solidFill>
                <a:latin typeface="+mn-ea"/>
              </a:rPr>
              <a:t>명암비</a:t>
            </a:r>
            <a:r>
              <a:rPr lang="ko-KR" altLang="en-US" sz="1400" u="sng" dirty="0">
                <a:solidFill>
                  <a:schemeClr val="tx1"/>
                </a:solidFill>
                <a:latin typeface="+mn-ea"/>
              </a:rPr>
              <a:t> 및 색상 개선 </a:t>
            </a:r>
            <a:r>
              <a:rPr lang="ko-KR" altLang="en-US" sz="1400" u="sng" dirty="0" smtClean="0">
                <a:solidFill>
                  <a:schemeClr val="tx1"/>
                </a:solidFill>
                <a:latin typeface="+mn-ea"/>
              </a:rPr>
              <a:t>엔진도</a:t>
            </a:r>
            <a:r>
              <a:rPr lang="ko-KR" altLang="en-US" sz="1400" dirty="0" smtClean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sz="1400" dirty="0">
                <a:solidFill>
                  <a:schemeClr val="tx1"/>
                </a:solidFill>
                <a:latin typeface="+mn-ea"/>
              </a:rPr>
              <a:t>함께 적용하여 화질을 향상</a:t>
            </a:r>
          </a:p>
        </p:txBody>
      </p:sp>
    </p:spTree>
    <p:extLst>
      <p:ext uri="{BB962C8B-B14F-4D97-AF65-F5344CB8AC3E}">
        <p14:creationId xmlns:p14="http://schemas.microsoft.com/office/powerpoint/2010/main" val="3981424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모서리가 둥근 직사각형 56"/>
          <p:cNvSpPr/>
          <p:nvPr/>
        </p:nvSpPr>
        <p:spPr>
          <a:xfrm>
            <a:off x="179512" y="1483994"/>
            <a:ext cx="8854234" cy="5257374"/>
          </a:xfrm>
          <a:prstGeom prst="roundRect">
            <a:avLst>
              <a:gd name="adj" fmla="val 8913"/>
            </a:avLst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36000" rIns="36000" rtlCol="0" anchor="t" anchorCtr="0"/>
          <a:lstStyle/>
          <a:p>
            <a:pPr marL="266700" lvl="0" indent="-177800">
              <a:spcAft>
                <a:spcPts val="200"/>
              </a:spcAft>
              <a:buClr>
                <a:srgbClr val="0000FF"/>
              </a:buClr>
              <a:buSzPct val="80000"/>
              <a:buFont typeface="Wingdings" panose="05000000000000000000" pitchFamily="2" charset="2"/>
              <a:buChar char="v"/>
              <a:defRPr/>
            </a:pPr>
            <a:endParaRPr lang="en-US" altLang="ko-KR" sz="14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AutoShape 28"/>
          <p:cNvSpPr>
            <a:spLocks noChangeArrowheads="1"/>
          </p:cNvSpPr>
          <p:nvPr/>
        </p:nvSpPr>
        <p:spPr bwMode="auto">
          <a:xfrm>
            <a:off x="179512" y="1037317"/>
            <a:ext cx="3996335" cy="432048"/>
          </a:xfrm>
          <a:prstGeom prst="roundRect">
            <a:avLst>
              <a:gd name="adj" fmla="val 21431"/>
            </a:avLst>
          </a:prstGeom>
          <a:solidFill>
            <a:schemeClr val="accent4">
              <a:lumMod val="75000"/>
            </a:schemeClr>
          </a:solidFill>
          <a:ln>
            <a:noFill/>
            <a:headEnd type="none" w="med" len="med"/>
            <a:tailEnd type="non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  <a:extLst/>
        </p:spPr>
        <p:txBody>
          <a:bodyPr wrap="none" anchor="ctr"/>
          <a:lstStyle/>
          <a:p>
            <a:pPr algn="ctr" latinLnBrk="0">
              <a:defRPr/>
            </a:pPr>
            <a:r>
              <a:rPr lang="ko-KR" altLang="en-US" sz="2000" b="1" kern="0" dirty="0" smtClean="0">
                <a:solidFill>
                  <a:prstClr val="white"/>
                </a:solidFill>
              </a:rPr>
              <a:t>초해상도</a:t>
            </a:r>
            <a:r>
              <a:rPr lang="en-US" altLang="ko-KR" sz="2000" b="1" kern="0" dirty="0" smtClean="0">
                <a:solidFill>
                  <a:prstClr val="white"/>
                </a:solidFill>
              </a:rPr>
              <a:t>(SR)</a:t>
            </a:r>
            <a:r>
              <a:rPr lang="ko-KR" altLang="en-US" sz="2000" b="1" kern="0" dirty="0" smtClean="0">
                <a:solidFill>
                  <a:prstClr val="white"/>
                </a:solidFill>
              </a:rPr>
              <a:t> 기술</a:t>
            </a:r>
          </a:p>
        </p:txBody>
      </p:sp>
      <p:sp>
        <p:nvSpPr>
          <p:cNvPr id="20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7010400" y="6492875"/>
            <a:ext cx="2133600" cy="365125"/>
          </a:xfrm>
        </p:spPr>
        <p:txBody>
          <a:bodyPr/>
          <a:lstStyle/>
          <a:p>
            <a:fld id="{262B0CCE-FB04-46F9-8E47-8BDD8555C285}" type="slidenum">
              <a:rPr lang="ko-KR" altLang="en-US" smtClean="0"/>
              <a:pPr/>
              <a:t>6</a:t>
            </a:fld>
            <a:endParaRPr lang="ko-KR" altLang="en-US" dirty="0"/>
          </a:p>
        </p:txBody>
      </p:sp>
      <p:sp>
        <p:nvSpPr>
          <p:cNvPr id="25" name="Rectangle 125"/>
          <p:cNvSpPr>
            <a:spLocks noChangeArrowheads="1"/>
          </p:cNvSpPr>
          <p:nvPr/>
        </p:nvSpPr>
        <p:spPr bwMode="auto">
          <a:xfrm>
            <a:off x="732894" y="395838"/>
            <a:ext cx="234551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buSzPct val="80000"/>
            </a:pPr>
            <a:r>
              <a:rPr kumimoji="1" lang="ko-KR" altLang="en-US" sz="2400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기술 </a:t>
            </a:r>
            <a:r>
              <a:rPr kumimoji="1" lang="ko-KR" altLang="en-US" sz="2400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개요 </a:t>
            </a:r>
            <a:r>
              <a:rPr kumimoji="1" lang="en-US" altLang="ko-KR" sz="2400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(1/2)</a:t>
            </a:r>
            <a:endParaRPr kumimoji="1" lang="ko-KR" altLang="en-US" sz="24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26" name="그룹 25"/>
          <p:cNvGrpSpPr/>
          <p:nvPr/>
        </p:nvGrpSpPr>
        <p:grpSpPr>
          <a:xfrm>
            <a:off x="5101615" y="3258993"/>
            <a:ext cx="3477336" cy="3317330"/>
            <a:chOff x="181903" y="2204864"/>
            <a:chExt cx="3830283" cy="3622588"/>
          </a:xfrm>
        </p:grpSpPr>
        <p:grpSp>
          <p:nvGrpSpPr>
            <p:cNvPr id="27" name="그룹 26"/>
            <p:cNvGrpSpPr/>
            <p:nvPr/>
          </p:nvGrpSpPr>
          <p:grpSpPr>
            <a:xfrm>
              <a:off x="379015" y="5524178"/>
              <a:ext cx="3197510" cy="303274"/>
              <a:chOff x="5282299" y="4203216"/>
              <a:chExt cx="3197510" cy="303274"/>
            </a:xfrm>
          </p:grpSpPr>
          <p:sp>
            <p:nvSpPr>
              <p:cNvPr id="34" name="TextBox 33"/>
              <p:cNvSpPr txBox="1"/>
              <p:nvPr/>
            </p:nvSpPr>
            <p:spPr>
              <a:xfrm>
                <a:off x="5282299" y="4204002"/>
                <a:ext cx="1615974" cy="3024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 smtClean="0"/>
                  <a:t>&lt;</a:t>
                </a:r>
                <a:r>
                  <a:rPr lang="en-US" altLang="ko-KR" sz="1200" b="1" smtClean="0"/>
                  <a:t>Bilinear </a:t>
                </a:r>
                <a:r>
                  <a:rPr lang="ko-KR" altLang="en-US" sz="1200" b="1" dirty="0" err="1" smtClean="0"/>
                  <a:t>보간법</a:t>
                </a:r>
                <a:r>
                  <a:rPr lang="en-US" altLang="ko-KR" sz="1200" b="1" dirty="0" smtClean="0"/>
                  <a:t>&gt;</a:t>
                </a:r>
                <a:endParaRPr lang="ko-KR" altLang="en-US" sz="1200" b="1" dirty="0"/>
              </a:p>
            </p:txBody>
          </p:sp>
          <p:sp>
            <p:nvSpPr>
              <p:cNvPr id="35" name="TextBox 34"/>
              <p:cNvSpPr txBox="1"/>
              <p:nvPr/>
            </p:nvSpPr>
            <p:spPr>
              <a:xfrm>
                <a:off x="7397501" y="4203216"/>
                <a:ext cx="1082308" cy="3024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b="1" dirty="0" smtClean="0"/>
                  <a:t>&lt;ETRI_SR&gt;</a:t>
                </a:r>
                <a:endParaRPr lang="ko-KR" altLang="en-US" sz="1200" b="1" dirty="0"/>
              </a:p>
            </p:txBody>
          </p:sp>
        </p:grpSp>
        <p:pic>
          <p:nvPicPr>
            <p:cNvPr id="28" name="그림 27"/>
            <p:cNvPicPr>
              <a:picLocks noChangeAspect="1"/>
            </p:cNvPicPr>
            <p:nvPr/>
          </p:nvPicPr>
          <p:blipFill rotWithShape="1">
            <a:blip r:embed="rId3"/>
            <a:srcRect t="22046" r="31290"/>
            <a:stretch/>
          </p:blipFill>
          <p:spPr>
            <a:xfrm>
              <a:off x="2131330" y="3326321"/>
              <a:ext cx="1880856" cy="2160000"/>
            </a:xfrm>
            <a:prstGeom prst="rect">
              <a:avLst/>
            </a:prstGeom>
          </p:spPr>
        </p:pic>
        <p:pic>
          <p:nvPicPr>
            <p:cNvPr id="29" name="그림 28"/>
            <p:cNvPicPr>
              <a:picLocks noChangeAspect="1"/>
            </p:cNvPicPr>
            <p:nvPr/>
          </p:nvPicPr>
          <p:blipFill rotWithShape="1">
            <a:blip r:embed="rId4"/>
            <a:srcRect t="24298" r="31948"/>
            <a:stretch/>
          </p:blipFill>
          <p:spPr>
            <a:xfrm>
              <a:off x="181903" y="3333425"/>
              <a:ext cx="1904209" cy="2160000"/>
            </a:xfrm>
            <a:prstGeom prst="rect">
              <a:avLst/>
            </a:prstGeom>
          </p:spPr>
        </p:pic>
        <p:pic>
          <p:nvPicPr>
            <p:cNvPr id="30" name="그림 2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66255" y="2475455"/>
              <a:ext cx="894153" cy="504000"/>
            </a:xfrm>
            <a:prstGeom prst="rect">
              <a:avLst/>
            </a:prstGeom>
          </p:spPr>
        </p:pic>
        <p:pic>
          <p:nvPicPr>
            <p:cNvPr id="31" name="그림 3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141219" y="2204864"/>
              <a:ext cx="1788306" cy="1008000"/>
            </a:xfrm>
            <a:prstGeom prst="rect">
              <a:avLst/>
            </a:prstGeom>
          </p:spPr>
        </p:pic>
        <p:sp>
          <p:nvSpPr>
            <p:cNvPr id="32" name="오른쪽 화살표 31"/>
            <p:cNvSpPr/>
            <p:nvPr/>
          </p:nvSpPr>
          <p:spPr bwMode="auto">
            <a:xfrm>
              <a:off x="1398462" y="2570364"/>
              <a:ext cx="596350" cy="291571"/>
            </a:xfrm>
            <a:prstGeom prst="rightArrow">
              <a:avLst/>
            </a:prstGeom>
            <a:noFill/>
            <a:ln w="190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굴림" charset="-127"/>
                <a:cs typeface="Tahoma" pitchFamily="34" charset="0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123311" y="2869675"/>
              <a:ext cx="108023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000" kern="0" dirty="0" smtClean="0">
                  <a:solidFill>
                    <a:srgbClr val="000000"/>
                  </a:solidFill>
                  <a:latin typeface="+mn-ea"/>
                </a:rPr>
                <a:t>HD to UHD</a:t>
              </a:r>
              <a:endParaRPr kumimoji="1" lang="ko-KR" alt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ea"/>
              </a:endParaRPr>
            </a:p>
          </p:txBody>
        </p:sp>
      </p:grpSp>
      <p:sp>
        <p:nvSpPr>
          <p:cNvPr id="7" name="직사각형 6"/>
          <p:cNvSpPr/>
          <p:nvPr/>
        </p:nvSpPr>
        <p:spPr>
          <a:xfrm>
            <a:off x="169746" y="1649179"/>
            <a:ext cx="8381848" cy="15747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6700" lvl="0" indent="-177800">
              <a:spcAft>
                <a:spcPts val="200"/>
              </a:spcAft>
              <a:buClr>
                <a:srgbClr val="0000FF"/>
              </a:buClr>
              <a:buSzPct val="80000"/>
              <a:buFont typeface="Wingdings" panose="05000000000000000000" pitchFamily="2" charset="2"/>
              <a:buChar char="v"/>
              <a:tabLst>
                <a:tab pos="266700" algn="l"/>
              </a:tabLst>
              <a:defRPr/>
            </a:pPr>
            <a:r>
              <a:rPr lang="ko-KR" altLang="en-US" sz="1600" b="1" dirty="0">
                <a:latin typeface="+mn-ea"/>
              </a:rPr>
              <a:t>기존 </a:t>
            </a:r>
            <a:r>
              <a:rPr lang="ko-KR" altLang="en-US" sz="1600" b="1" dirty="0" smtClean="0">
                <a:latin typeface="+mn-ea"/>
              </a:rPr>
              <a:t>영상 보간</a:t>
            </a:r>
            <a:r>
              <a:rPr lang="en-US" altLang="ko-KR" sz="1600" b="1" dirty="0">
                <a:latin typeface="+mn-ea"/>
              </a:rPr>
              <a:t>(Interpolation)</a:t>
            </a:r>
            <a:r>
              <a:rPr lang="ko-KR" altLang="en-US" sz="1600" b="1" dirty="0">
                <a:latin typeface="+mn-ea"/>
              </a:rPr>
              <a:t> </a:t>
            </a:r>
            <a:r>
              <a:rPr lang="ko-KR" altLang="en-US" sz="1600" b="1" dirty="0" smtClean="0">
                <a:latin typeface="+mn-ea"/>
              </a:rPr>
              <a:t>기술</a:t>
            </a:r>
            <a:r>
              <a:rPr lang="ko-KR" altLang="en-US" sz="1400" b="1" dirty="0" smtClean="0">
                <a:latin typeface="+mn-ea"/>
              </a:rPr>
              <a:t> </a:t>
            </a:r>
            <a:endParaRPr lang="en-US" altLang="ko-KR" sz="1400" b="1" dirty="0">
              <a:latin typeface="+mn-ea"/>
            </a:endParaRPr>
          </a:p>
          <a:p>
            <a:pPr marL="449263" lvl="1" indent="-182563">
              <a:spcAft>
                <a:spcPts val="200"/>
              </a:spcAft>
              <a:buClr>
                <a:srgbClr val="0000FF"/>
              </a:buClr>
              <a:buSzPct val="80000"/>
              <a:buFont typeface="Wingdings" pitchFamily="2" charset="2"/>
              <a:buChar char="§"/>
              <a:defRPr/>
            </a:pPr>
            <a:r>
              <a:rPr lang="ko-KR" altLang="en-US" sz="1400" dirty="0">
                <a:latin typeface="+mn-ea"/>
              </a:rPr>
              <a:t>고주파 </a:t>
            </a:r>
            <a:r>
              <a:rPr lang="en-US" altLang="ko-KR" sz="1400" dirty="0">
                <a:latin typeface="+mn-ea"/>
              </a:rPr>
              <a:t>(</a:t>
            </a:r>
            <a:r>
              <a:rPr lang="en-US" altLang="ko-KR" sz="1400" dirty="0" err="1">
                <a:latin typeface="+mn-ea"/>
              </a:rPr>
              <a:t>Nyquist</a:t>
            </a:r>
            <a:r>
              <a:rPr lang="en-US" altLang="ko-KR" sz="1400" dirty="0">
                <a:latin typeface="+mn-ea"/>
              </a:rPr>
              <a:t> Frequency </a:t>
            </a:r>
            <a:r>
              <a:rPr lang="ko-KR" altLang="en-US" sz="1400" dirty="0">
                <a:latin typeface="+mn-ea"/>
              </a:rPr>
              <a:t>초과</a:t>
            </a:r>
            <a:r>
              <a:rPr lang="en-US" altLang="ko-KR" sz="1400" dirty="0">
                <a:latin typeface="+mn-ea"/>
              </a:rPr>
              <a:t>)</a:t>
            </a:r>
            <a:r>
              <a:rPr lang="ko-KR" altLang="en-US" sz="1400" dirty="0">
                <a:latin typeface="+mn-ea"/>
              </a:rPr>
              <a:t> 신호 복원 불충분</a:t>
            </a:r>
            <a:r>
              <a:rPr lang="en-US" altLang="ko-KR" sz="1400" dirty="0">
                <a:latin typeface="+mn-ea"/>
              </a:rPr>
              <a:t>,</a:t>
            </a:r>
            <a:r>
              <a:rPr lang="ko-KR" altLang="en-US" sz="1400" dirty="0">
                <a:latin typeface="+mn-ea"/>
              </a:rPr>
              <a:t> 화질 향상 한계 </a:t>
            </a:r>
            <a:r>
              <a:rPr lang="ko-KR" altLang="en-US" sz="1400" dirty="0" smtClean="0">
                <a:latin typeface="+mn-ea"/>
              </a:rPr>
              <a:t>발생</a:t>
            </a:r>
            <a:endParaRPr lang="en-US" altLang="ko-KR" sz="1400" dirty="0">
              <a:latin typeface="+mn-ea"/>
            </a:endParaRPr>
          </a:p>
          <a:p>
            <a:pPr marL="266700" indent="-177800">
              <a:spcAft>
                <a:spcPts val="200"/>
              </a:spcAft>
              <a:buClr>
                <a:srgbClr val="0000FF"/>
              </a:buClr>
              <a:buSzPct val="80000"/>
              <a:buFont typeface="Wingdings" panose="05000000000000000000" pitchFamily="2" charset="2"/>
              <a:buChar char="v"/>
              <a:tabLst>
                <a:tab pos="266700" algn="l"/>
              </a:tabLst>
              <a:defRPr/>
            </a:pPr>
            <a:r>
              <a:rPr lang="en-US" altLang="ko-KR" sz="1600" b="1" dirty="0" smtClean="0">
                <a:latin typeface="+mn-ea"/>
              </a:rPr>
              <a:t>ETRI </a:t>
            </a:r>
            <a:r>
              <a:rPr lang="ko-KR" altLang="en-US" sz="1600" b="1" dirty="0" smtClean="0">
                <a:latin typeface="+mn-ea"/>
              </a:rPr>
              <a:t>초해상도</a:t>
            </a:r>
            <a:r>
              <a:rPr lang="en-US" altLang="ko-KR" sz="1600" b="1" dirty="0" smtClean="0">
                <a:latin typeface="+mn-ea"/>
              </a:rPr>
              <a:t>(SR) </a:t>
            </a:r>
            <a:r>
              <a:rPr lang="ko-KR" altLang="en-US" sz="1600" b="1" dirty="0" smtClean="0">
                <a:latin typeface="+mn-ea"/>
              </a:rPr>
              <a:t>기술</a:t>
            </a:r>
            <a:endParaRPr lang="en-US" altLang="ko-KR" sz="1600" b="1" dirty="0" smtClean="0">
              <a:latin typeface="+mn-ea"/>
            </a:endParaRPr>
          </a:p>
          <a:p>
            <a:pPr marL="449263" lvl="1" indent="-182563">
              <a:spcAft>
                <a:spcPts val="200"/>
              </a:spcAft>
              <a:buClr>
                <a:srgbClr val="0000FF"/>
              </a:buClr>
              <a:buSzPct val="80000"/>
              <a:buFont typeface="Wingdings" pitchFamily="2" charset="2"/>
              <a:buChar char="§"/>
              <a:tabLst>
                <a:tab pos="266700" algn="l"/>
              </a:tabLst>
              <a:defRPr/>
            </a:pPr>
            <a:r>
              <a:rPr lang="ko-KR" altLang="en-US" sz="1400" dirty="0">
                <a:latin typeface="+mn-ea"/>
              </a:rPr>
              <a:t>고주파 신호 복원 기법을 중심으로 공간해상도가 향상된 고품질 영상 </a:t>
            </a:r>
            <a:r>
              <a:rPr lang="ko-KR" altLang="en-US" sz="1400" dirty="0" smtClean="0">
                <a:latin typeface="+mn-ea"/>
              </a:rPr>
              <a:t>생성</a:t>
            </a:r>
            <a:endParaRPr lang="en-US" altLang="ko-KR" sz="1400" dirty="0" smtClean="0">
              <a:latin typeface="+mn-ea"/>
            </a:endParaRPr>
          </a:p>
          <a:p>
            <a:pPr marL="449263" lvl="1" indent="-182563">
              <a:spcAft>
                <a:spcPts val="200"/>
              </a:spcAft>
              <a:buClr>
                <a:srgbClr val="0000FF"/>
              </a:buClr>
              <a:buSzPct val="80000"/>
              <a:buFont typeface="Wingdings" pitchFamily="2" charset="2"/>
              <a:buChar char="§"/>
              <a:tabLst>
                <a:tab pos="266700" algn="l"/>
              </a:tabLst>
              <a:defRPr/>
            </a:pPr>
            <a:r>
              <a:rPr lang="ko-KR" altLang="en-US" sz="1400" dirty="0" smtClean="0">
                <a:latin typeface="+mn-ea"/>
              </a:rPr>
              <a:t>단일프레임 자기유사성기반의 </a:t>
            </a:r>
            <a:r>
              <a:rPr lang="en-US" altLang="ko-KR" sz="1400" dirty="0" smtClean="0">
                <a:latin typeface="+mn-ea"/>
              </a:rPr>
              <a:t>SR</a:t>
            </a:r>
            <a:r>
              <a:rPr lang="ko-KR" altLang="en-US" sz="1400" dirty="0" smtClean="0">
                <a:latin typeface="+mn-ea"/>
              </a:rPr>
              <a:t>을 이용하여 비교적 적은 메모리 및 연산 복잡도를 가짐 </a:t>
            </a:r>
            <a:endParaRPr lang="en-US" altLang="ko-KR" sz="1400" dirty="0" smtClean="0">
              <a:latin typeface="+mn-ea"/>
            </a:endParaRPr>
          </a:p>
          <a:p>
            <a:pPr marL="449263" lvl="1" indent="-182563">
              <a:spcAft>
                <a:spcPts val="200"/>
              </a:spcAft>
              <a:buClr>
                <a:srgbClr val="0000FF"/>
              </a:buClr>
              <a:buSzPct val="80000"/>
              <a:buFont typeface="Wingdings" pitchFamily="2" charset="2"/>
              <a:buChar char="§"/>
              <a:tabLst>
                <a:tab pos="266700" algn="l"/>
              </a:tabLst>
              <a:defRPr/>
            </a:pPr>
            <a:r>
              <a:rPr lang="en-US" altLang="ko-KR" sz="1400" dirty="0" smtClean="0">
                <a:latin typeface="+mn-ea"/>
              </a:rPr>
              <a:t>GPU </a:t>
            </a:r>
            <a:r>
              <a:rPr lang="ko-KR" altLang="en-US" sz="1400" dirty="0" smtClean="0">
                <a:latin typeface="+mn-ea"/>
              </a:rPr>
              <a:t>기반의 고속 처리 기능 제공</a:t>
            </a:r>
            <a:endParaRPr lang="ko-KR" altLang="en-US" sz="1400" dirty="0">
              <a:latin typeface="+mn-ea"/>
            </a:endParaRPr>
          </a:p>
        </p:txBody>
      </p:sp>
      <p:pic>
        <p:nvPicPr>
          <p:cNvPr id="58" name="그림 5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5642" y="3451247"/>
            <a:ext cx="4176464" cy="2829551"/>
          </a:xfrm>
          <a:prstGeom prst="rect">
            <a:avLst/>
          </a:prstGeom>
        </p:spPr>
      </p:pic>
      <p:pic>
        <p:nvPicPr>
          <p:cNvPr id="24" name="Picture 5" descr="D:\kwonminji\wed\PT작업\한국전자통신연구원\img\지구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11496" y="390172"/>
            <a:ext cx="516088" cy="51092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09950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AutoShape 28"/>
          <p:cNvSpPr>
            <a:spLocks noChangeArrowheads="1"/>
          </p:cNvSpPr>
          <p:nvPr/>
        </p:nvSpPr>
        <p:spPr bwMode="auto">
          <a:xfrm>
            <a:off x="179512" y="1051946"/>
            <a:ext cx="4824536" cy="432048"/>
          </a:xfrm>
          <a:prstGeom prst="roundRect">
            <a:avLst>
              <a:gd name="adj" fmla="val 21431"/>
            </a:avLst>
          </a:prstGeom>
          <a:solidFill>
            <a:schemeClr val="accent1">
              <a:lumMod val="75000"/>
            </a:schemeClr>
          </a:solidFill>
          <a:extLst/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4">
              <a:hueOff val="0"/>
              <a:satOff val="0"/>
              <a:lumOff val="0"/>
              <a:alphaOff val="0"/>
            </a:schemeClr>
          </a:fillRef>
          <a:effectRef idx="3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wrap="none" anchor="ctr"/>
          <a:lstStyle/>
          <a:p>
            <a:pPr lvl="0" algn="ctr" latinLnBrk="0">
              <a:defRPr/>
            </a:pPr>
            <a:r>
              <a:rPr lang="ko-KR" altLang="en-US" sz="2000" b="1" kern="0" dirty="0" smtClean="0">
                <a:solidFill>
                  <a:prstClr val="white"/>
                </a:solidFill>
                <a:latin typeface="맑은 고딕"/>
                <a:ea typeface="맑은 고딕"/>
              </a:rPr>
              <a:t>전</a:t>
            </a:r>
            <a:r>
              <a:rPr lang="en-US" altLang="ko-KR" sz="2000" b="1" kern="0" dirty="0" smtClean="0">
                <a:solidFill>
                  <a:prstClr val="white"/>
                </a:solidFill>
                <a:latin typeface="맑은 고딕"/>
                <a:ea typeface="맑은 고딕"/>
              </a:rPr>
              <a:t>/</a:t>
            </a:r>
            <a:r>
              <a:rPr lang="ko-KR" altLang="en-US" sz="2000" b="1" kern="0" dirty="0" smtClean="0">
                <a:solidFill>
                  <a:prstClr val="white"/>
                </a:solidFill>
                <a:latin typeface="맑은 고딕"/>
                <a:ea typeface="맑은 고딕"/>
              </a:rPr>
              <a:t>후처리 필터를 연계한 화질 향상 기술</a:t>
            </a:r>
            <a:endParaRPr kumimoji="0" lang="ko-KR" altLang="en-US" sz="2000" b="1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179512" y="1483994"/>
            <a:ext cx="8854234" cy="5257374"/>
          </a:xfrm>
          <a:prstGeom prst="roundRect">
            <a:avLst>
              <a:gd name="adj" fmla="val 8913"/>
            </a:avLst>
          </a:prstGeom>
          <a:solidFill>
            <a:schemeClr val="bg1"/>
          </a:solidFill>
          <a:ln>
            <a:solidFill>
              <a:schemeClr val="tx2">
                <a:lumMod val="60000"/>
                <a:lumOff val="40000"/>
              </a:schemeClr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rIns="36000" rtlCol="0" anchor="t" anchorCtr="0"/>
          <a:lstStyle/>
          <a:p>
            <a:pPr marL="266700" lvl="0" indent="-177800">
              <a:spcAft>
                <a:spcPts val="200"/>
              </a:spcAft>
              <a:buClr>
                <a:srgbClr val="0000FF"/>
              </a:buClr>
              <a:buSzPct val="80000"/>
              <a:buFont typeface="Wingdings" panose="05000000000000000000" pitchFamily="2" charset="2"/>
              <a:buChar char="v"/>
              <a:defRPr/>
            </a:pPr>
            <a:endParaRPr lang="en-US" altLang="ko-KR" sz="1400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24" name="Picture 5" descr="D:\kwonminji\wed\PT작업\한국전자통신연구원\img\지구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4285" y="397792"/>
            <a:ext cx="516088" cy="510928"/>
          </a:xfrm>
          <a:prstGeom prst="rect">
            <a:avLst/>
          </a:prstGeom>
          <a:noFill/>
        </p:spPr>
      </p:pic>
      <p:sp>
        <p:nvSpPr>
          <p:cNvPr id="25" name="Rectangle 125"/>
          <p:cNvSpPr>
            <a:spLocks noChangeArrowheads="1"/>
          </p:cNvSpPr>
          <p:nvPr/>
        </p:nvSpPr>
        <p:spPr bwMode="auto">
          <a:xfrm>
            <a:off x="732894" y="395838"/>
            <a:ext cx="234551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buSzPct val="80000"/>
            </a:pPr>
            <a:r>
              <a:rPr kumimoji="1" lang="ko-KR" altLang="en-US" sz="2400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기술 </a:t>
            </a:r>
            <a:r>
              <a:rPr kumimoji="1" lang="ko-KR" altLang="en-US" sz="2400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개요 </a:t>
            </a:r>
            <a:r>
              <a:rPr kumimoji="1" lang="en-US" altLang="ko-KR" sz="2400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(2/2)</a:t>
            </a:r>
            <a:endParaRPr kumimoji="1" lang="ko-KR" altLang="en-US" sz="24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846940" y="4137704"/>
            <a:ext cx="1565087" cy="436464"/>
          </a:xfrm>
          <a:prstGeom prst="rect">
            <a:avLst/>
          </a:prstGeom>
          <a:solidFill>
            <a:schemeClr val="accent5">
              <a:lumMod val="50000"/>
            </a:schemeClr>
          </a:solidFill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+mn-ea"/>
              </a:rPr>
              <a:t>전처리</a:t>
            </a:r>
            <a:r>
              <a:rPr lang="en-US" altLang="ko-KR" sz="1400" b="1" dirty="0" smtClean="0">
                <a:solidFill>
                  <a:schemeClr val="bg1"/>
                </a:solidFill>
                <a:latin typeface="+mn-ea"/>
              </a:rPr>
              <a:t>: Contrast </a:t>
            </a:r>
          </a:p>
          <a:p>
            <a:pPr algn="ctr"/>
            <a:r>
              <a:rPr lang="ko-KR" altLang="en-US" sz="1400" b="1" dirty="0" smtClean="0">
                <a:solidFill>
                  <a:schemeClr val="bg1"/>
                </a:solidFill>
                <a:latin typeface="+mn-ea"/>
              </a:rPr>
              <a:t>강화 필터 </a:t>
            </a:r>
            <a:endParaRPr lang="ko-KR" altLang="en-US" sz="14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2664502" y="4132364"/>
            <a:ext cx="1345221" cy="44714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 smtClean="0">
                <a:solidFill>
                  <a:schemeClr val="bg1"/>
                </a:solidFill>
                <a:latin typeface="+mn-ea"/>
              </a:rPr>
              <a:t>ETRI_SR</a:t>
            </a:r>
            <a:endParaRPr lang="ko-KR" altLang="en-US" sz="14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40" name="오른쪽 화살표 39"/>
          <p:cNvSpPr/>
          <p:nvPr/>
        </p:nvSpPr>
        <p:spPr>
          <a:xfrm rot="5400000">
            <a:off x="1478241" y="3629690"/>
            <a:ext cx="550760" cy="123881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</a:schemeClr>
              </a:gs>
              <a:gs pos="25000">
                <a:schemeClr val="accent1">
                  <a:lumMod val="60000"/>
                  <a:lumOff val="40000"/>
                </a:schemeClr>
              </a:gs>
              <a:gs pos="75000">
                <a:srgbClr val="0087E6"/>
              </a:gs>
              <a:gs pos="100000">
                <a:srgbClr val="005CBF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45" name="직사각형 44"/>
          <p:cNvSpPr/>
          <p:nvPr/>
        </p:nvSpPr>
        <p:spPr>
          <a:xfrm>
            <a:off x="2634131" y="2837626"/>
            <a:ext cx="1572226" cy="423287"/>
          </a:xfrm>
          <a:prstGeom prst="rect">
            <a:avLst/>
          </a:prstGeom>
          <a:ln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400" b="1" dirty="0" smtClean="0">
                <a:solidFill>
                  <a:srgbClr val="FF0000"/>
                </a:solidFill>
                <a:latin typeface="+mn-ea"/>
              </a:rPr>
              <a:t>Contrast:  0.65</a:t>
            </a:r>
          </a:p>
          <a:p>
            <a:pPr algn="ctr"/>
            <a:r>
              <a:rPr lang="en-US" altLang="ko-KR" sz="1400" b="1" dirty="0" smtClean="0">
                <a:latin typeface="+mn-ea"/>
              </a:rPr>
              <a:t>Sharpness:  0.94</a:t>
            </a:r>
          </a:p>
        </p:txBody>
      </p:sp>
      <p:sp>
        <p:nvSpPr>
          <p:cNvPr id="47" name="모서리가 둥근 직사각형 46"/>
          <p:cNvSpPr/>
          <p:nvPr/>
        </p:nvSpPr>
        <p:spPr bwMode="auto">
          <a:xfrm>
            <a:off x="754544" y="4019407"/>
            <a:ext cx="3425492" cy="688678"/>
          </a:xfrm>
          <a:prstGeom prst="roundRect">
            <a:avLst>
              <a:gd name="adj" fmla="val 8483"/>
            </a:avLst>
          </a:prstGeom>
          <a:noFill/>
          <a:ln w="2857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latinLnBrk="0">
              <a:defRPr/>
            </a:pPr>
            <a:endParaRPr lang="ko-KR" altLang="en-US" sz="1050" b="1" kern="0" dirty="0">
              <a:solidFill>
                <a:prstClr val="black"/>
              </a:solidFill>
              <a:latin typeface="+mn-ea"/>
            </a:endParaRPr>
          </a:p>
        </p:txBody>
      </p:sp>
      <p:sp>
        <p:nvSpPr>
          <p:cNvPr id="51" name="오른쪽 화살표 50"/>
          <p:cNvSpPr/>
          <p:nvPr/>
        </p:nvSpPr>
        <p:spPr>
          <a:xfrm rot="5400000">
            <a:off x="2065200" y="4857766"/>
            <a:ext cx="453064" cy="129531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lumMod val="20000"/>
                  <a:lumOff val="80000"/>
                </a:schemeClr>
              </a:gs>
              <a:gs pos="25000">
                <a:schemeClr val="accent1">
                  <a:lumMod val="60000"/>
                  <a:lumOff val="40000"/>
                </a:schemeClr>
              </a:gs>
              <a:gs pos="75000">
                <a:srgbClr val="0087E6"/>
              </a:gs>
              <a:gs pos="100000">
                <a:srgbClr val="005CBF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pic>
        <p:nvPicPr>
          <p:cNvPr id="52" name="그림 5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3323" y="2701022"/>
            <a:ext cx="1273846" cy="720000"/>
          </a:xfrm>
          <a:prstGeom prst="rect">
            <a:avLst/>
          </a:prstGeom>
        </p:spPr>
      </p:pic>
      <p:pic>
        <p:nvPicPr>
          <p:cNvPr id="53" name="그림 5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4272" y="5152219"/>
            <a:ext cx="2553750" cy="1440000"/>
          </a:xfrm>
          <a:prstGeom prst="rect">
            <a:avLst/>
          </a:prstGeom>
        </p:spPr>
      </p:pic>
      <p:sp>
        <p:nvSpPr>
          <p:cNvPr id="54" name="모서리가 둥근 직사각형 53"/>
          <p:cNvSpPr/>
          <p:nvPr/>
        </p:nvSpPr>
        <p:spPr bwMode="auto">
          <a:xfrm>
            <a:off x="729496" y="2625504"/>
            <a:ext cx="3639523" cy="847533"/>
          </a:xfrm>
          <a:prstGeom prst="roundRect">
            <a:avLst>
              <a:gd name="adj" fmla="val 8483"/>
            </a:avLst>
          </a:prstGeom>
          <a:noFill/>
          <a:ln w="2857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latinLnBrk="0">
              <a:defRPr/>
            </a:pPr>
            <a:endParaRPr lang="ko-KR" altLang="en-US" sz="1050" b="1" kern="0" dirty="0">
              <a:solidFill>
                <a:prstClr val="black"/>
              </a:solidFill>
              <a:latin typeface="+mn-ea"/>
            </a:endParaRPr>
          </a:p>
        </p:txBody>
      </p:sp>
      <p:sp>
        <p:nvSpPr>
          <p:cNvPr id="55" name="TextBox 97"/>
          <p:cNvSpPr txBox="1">
            <a:spLocks noChangeArrowheads="1"/>
          </p:cNvSpPr>
          <p:nvPr/>
        </p:nvSpPr>
        <p:spPr bwMode="auto">
          <a:xfrm>
            <a:off x="2467290" y="3682372"/>
            <a:ext cx="1689135" cy="307777"/>
          </a:xfrm>
          <a:prstGeom prst="rect">
            <a:avLst/>
          </a:prstGeom>
          <a:solidFill>
            <a:schemeClr val="accent4">
              <a:lumMod val="5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latinLnBrk="0">
              <a:defRPr/>
            </a:pPr>
            <a:r>
              <a:rPr lang="en-US" altLang="ko-KR" sz="1400" b="1" kern="0" dirty="0" err="1" smtClean="0">
                <a:solidFill>
                  <a:sysClr val="window" lastClr="FFFFFF"/>
                </a:solidFill>
                <a:latin typeface="+mn-ea"/>
              </a:rPr>
              <a:t>HDtoUHD</a:t>
            </a:r>
            <a:r>
              <a:rPr lang="en-US" altLang="ko-KR" sz="1400" b="1" kern="0" dirty="0" smtClean="0">
                <a:solidFill>
                  <a:sysClr val="window" lastClr="FFFFFF"/>
                </a:solidFill>
                <a:latin typeface="+mn-ea"/>
              </a:rPr>
              <a:t> </a:t>
            </a:r>
            <a:r>
              <a:rPr lang="ko-KR" altLang="en-US" sz="1400" b="1" kern="0" dirty="0" smtClean="0">
                <a:solidFill>
                  <a:sysClr val="window" lastClr="FFFFFF"/>
                </a:solidFill>
                <a:latin typeface="+mn-ea"/>
              </a:rPr>
              <a:t>변환</a:t>
            </a:r>
            <a:endParaRPr lang="ko-KR" altLang="en-US" sz="1400" b="1" kern="0" dirty="0">
              <a:solidFill>
                <a:sysClr val="window" lastClr="FFFFFF"/>
              </a:solidFill>
              <a:latin typeface="+mn-ea"/>
            </a:endParaRPr>
          </a:p>
        </p:txBody>
      </p:sp>
      <p:sp>
        <p:nvSpPr>
          <p:cNvPr id="56" name="TextBox 97"/>
          <p:cNvSpPr txBox="1">
            <a:spLocks noChangeArrowheads="1"/>
          </p:cNvSpPr>
          <p:nvPr/>
        </p:nvSpPr>
        <p:spPr bwMode="auto">
          <a:xfrm>
            <a:off x="2654977" y="2330980"/>
            <a:ext cx="1689135" cy="307777"/>
          </a:xfrm>
          <a:prstGeom prst="rect">
            <a:avLst/>
          </a:prstGeom>
          <a:solidFill>
            <a:schemeClr val="accent4">
              <a:lumMod val="50000"/>
            </a:schemeClr>
          </a:solidFill>
          <a:ln w="12700">
            <a:solidFill>
              <a:schemeClr val="tx1"/>
            </a:solidFill>
            <a:miter lim="800000"/>
            <a:headEnd/>
            <a:tailEnd/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square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latinLnBrk="0">
              <a:defRPr/>
            </a:pPr>
            <a:r>
              <a:rPr lang="ko-KR" altLang="en-US" sz="1400" b="1" kern="0" dirty="0" smtClean="0">
                <a:solidFill>
                  <a:sysClr val="window" lastClr="FFFFFF"/>
                </a:solidFill>
                <a:latin typeface="+mn-ea"/>
              </a:rPr>
              <a:t>영상 특성 분석</a:t>
            </a:r>
            <a:endParaRPr lang="ko-KR" altLang="en-US" sz="1400" b="1" kern="0" dirty="0">
              <a:solidFill>
                <a:sysClr val="window" lastClr="FFFFFF"/>
              </a:solidFill>
              <a:latin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868144" y="62068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 smtClean="0">
              <a:solidFill>
                <a:srgbClr val="FF0000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94770" y="1564046"/>
            <a:ext cx="4572000" cy="795089"/>
          </a:xfrm>
          <a:prstGeom prst="rect">
            <a:avLst/>
          </a:prstGeom>
        </p:spPr>
        <p:txBody>
          <a:bodyPr>
            <a:spAutoFit/>
          </a:bodyPr>
          <a:lstStyle/>
          <a:p>
            <a:pPr marL="266700" lvl="0" indent="-177800">
              <a:spcAft>
                <a:spcPts val="200"/>
              </a:spcAft>
              <a:buClr>
                <a:srgbClr val="0000FF"/>
              </a:buClr>
              <a:buSzPct val="80000"/>
              <a:buFont typeface="Wingdings" panose="05000000000000000000" pitchFamily="2" charset="2"/>
              <a:buChar char="v"/>
              <a:defRPr/>
            </a:pPr>
            <a:r>
              <a:rPr lang="ko-KR" altLang="en-US" sz="1600" b="1" dirty="0">
                <a:latin typeface="+mn-ea"/>
              </a:rPr>
              <a:t>자동 모드</a:t>
            </a:r>
            <a:endParaRPr lang="en-US" altLang="ko-KR" sz="1600" b="1" dirty="0">
              <a:latin typeface="+mn-ea"/>
            </a:endParaRPr>
          </a:p>
          <a:p>
            <a:pPr marL="449263" lvl="1" indent="-182563">
              <a:spcAft>
                <a:spcPts val="200"/>
              </a:spcAft>
              <a:buClr>
                <a:srgbClr val="0000FF"/>
              </a:buClr>
              <a:buSzPct val="80000"/>
              <a:buFont typeface="Wingdings" pitchFamily="2" charset="2"/>
              <a:buChar char="§"/>
              <a:defRPr/>
            </a:pPr>
            <a:r>
              <a:rPr lang="ko-KR" altLang="en-US" sz="1400" dirty="0">
                <a:latin typeface="+mn-ea"/>
              </a:rPr>
              <a:t>입력 영상의 특성을 분석하여 </a:t>
            </a:r>
            <a:r>
              <a:rPr lang="en-US" altLang="ko-KR" sz="1400" dirty="0" smtClean="0">
                <a:latin typeface="+mn-ea"/>
              </a:rPr>
              <a:t>SR</a:t>
            </a:r>
            <a:r>
              <a:rPr lang="ko-KR" altLang="en-US" sz="1400" dirty="0" smtClean="0">
                <a:latin typeface="+mn-ea"/>
              </a:rPr>
              <a:t>에</a:t>
            </a:r>
            <a:r>
              <a:rPr lang="en-US" altLang="ko-KR" sz="1400" dirty="0" smtClean="0">
                <a:latin typeface="+mn-ea"/>
              </a:rPr>
              <a:t> </a:t>
            </a:r>
            <a:r>
              <a:rPr lang="ko-KR" altLang="en-US" sz="1400" dirty="0" smtClean="0">
                <a:latin typeface="+mn-ea"/>
              </a:rPr>
              <a:t>적합한 </a:t>
            </a:r>
            <a:r>
              <a:rPr lang="ko-KR" altLang="en-US" sz="1400" dirty="0">
                <a:latin typeface="+mn-ea"/>
              </a:rPr>
              <a:t>전</a:t>
            </a:r>
            <a:r>
              <a:rPr lang="en-US" altLang="ko-KR" sz="1400" dirty="0">
                <a:latin typeface="+mn-ea"/>
              </a:rPr>
              <a:t>/</a:t>
            </a:r>
            <a:r>
              <a:rPr lang="ko-KR" altLang="en-US" sz="1400" dirty="0">
                <a:latin typeface="+mn-ea"/>
              </a:rPr>
              <a:t>후처리 필터를 자동으로 지정</a:t>
            </a:r>
            <a:endParaRPr lang="en-US" altLang="ko-KR" sz="1400" dirty="0">
              <a:latin typeface="+mn-ea"/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4572000" y="1527983"/>
            <a:ext cx="4572000" cy="795089"/>
          </a:xfrm>
          <a:prstGeom prst="rect">
            <a:avLst/>
          </a:prstGeom>
        </p:spPr>
        <p:txBody>
          <a:bodyPr>
            <a:spAutoFit/>
          </a:bodyPr>
          <a:lstStyle/>
          <a:p>
            <a:pPr marL="266700" lvl="0" indent="-177800">
              <a:spcAft>
                <a:spcPts val="200"/>
              </a:spcAft>
              <a:buClr>
                <a:srgbClr val="0000FF"/>
              </a:buClr>
              <a:buSzPct val="80000"/>
              <a:buFont typeface="Wingdings" panose="05000000000000000000" pitchFamily="2" charset="2"/>
              <a:buChar char="v"/>
              <a:defRPr/>
            </a:pPr>
            <a:r>
              <a:rPr lang="ko-KR" altLang="en-US" sz="1600" b="1" dirty="0" smtClean="0">
                <a:latin typeface="+mn-ea"/>
              </a:rPr>
              <a:t>수동 </a:t>
            </a:r>
            <a:r>
              <a:rPr lang="ko-KR" altLang="en-US" sz="1600" b="1" dirty="0">
                <a:latin typeface="+mn-ea"/>
              </a:rPr>
              <a:t>모드</a:t>
            </a:r>
            <a:endParaRPr lang="en-US" altLang="ko-KR" sz="1600" b="1" dirty="0">
              <a:latin typeface="+mn-ea"/>
            </a:endParaRPr>
          </a:p>
          <a:p>
            <a:pPr marL="449263" lvl="1" indent="-182563">
              <a:spcAft>
                <a:spcPts val="200"/>
              </a:spcAft>
              <a:buClr>
                <a:srgbClr val="0000FF"/>
              </a:buClr>
              <a:buSzPct val="80000"/>
              <a:buFont typeface="Wingdings" pitchFamily="2" charset="2"/>
              <a:buChar char="§"/>
              <a:defRPr/>
            </a:pPr>
            <a:r>
              <a:rPr lang="ko-KR" altLang="en-US" sz="1400" dirty="0" smtClean="0">
                <a:latin typeface="+mn-ea"/>
              </a:rPr>
              <a:t>제작자가 원하는 영상 구간에 대하여 </a:t>
            </a:r>
            <a:r>
              <a:rPr lang="en-US" altLang="ko-KR" sz="1400" dirty="0" smtClean="0">
                <a:latin typeface="+mn-ea"/>
              </a:rPr>
              <a:t>SR</a:t>
            </a:r>
            <a:r>
              <a:rPr lang="ko-KR" altLang="en-US" sz="1400" dirty="0" smtClean="0">
                <a:latin typeface="+mn-ea"/>
              </a:rPr>
              <a:t>에 적합한 전</a:t>
            </a:r>
            <a:r>
              <a:rPr lang="en-US" altLang="ko-KR" sz="1400" dirty="0" smtClean="0">
                <a:latin typeface="+mn-ea"/>
              </a:rPr>
              <a:t>/</a:t>
            </a:r>
            <a:r>
              <a:rPr lang="ko-KR" altLang="en-US" sz="1400" dirty="0" smtClean="0">
                <a:latin typeface="+mn-ea"/>
              </a:rPr>
              <a:t>후처리 필터를 적용할 수 있음 </a:t>
            </a:r>
            <a:endParaRPr lang="en-US" altLang="ko-KR" sz="1400" dirty="0">
              <a:latin typeface="+mn-ea"/>
            </a:endParaRPr>
          </a:p>
        </p:txBody>
      </p:sp>
      <p:pic>
        <p:nvPicPr>
          <p:cNvPr id="50" name="그림 4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04048" y="2944107"/>
            <a:ext cx="3843221" cy="2823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721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7010400" y="6525344"/>
            <a:ext cx="2133600" cy="365125"/>
          </a:xfrm>
        </p:spPr>
        <p:txBody>
          <a:bodyPr/>
          <a:lstStyle/>
          <a:p>
            <a:fld id="{262B0CCE-FB04-46F9-8E47-8BDD8555C285}" type="slidenum">
              <a:rPr lang="ko-KR" altLang="en-US" smtClean="0"/>
              <a:pPr/>
              <a:t>8</a:t>
            </a:fld>
            <a:endParaRPr lang="ko-KR" altLang="en-US" dirty="0"/>
          </a:p>
        </p:txBody>
      </p:sp>
      <p:pic>
        <p:nvPicPr>
          <p:cNvPr id="6" name="Picture 5" descr="D:\kwonminji\wed\PT작업\한국전자통신연구원\img\지구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4285" y="397792"/>
            <a:ext cx="516088" cy="510928"/>
          </a:xfrm>
          <a:prstGeom prst="rect">
            <a:avLst/>
          </a:prstGeom>
          <a:noFill/>
        </p:spPr>
      </p:pic>
      <p:sp>
        <p:nvSpPr>
          <p:cNvPr id="7" name="Rectangle 125"/>
          <p:cNvSpPr>
            <a:spLocks noChangeArrowheads="1"/>
          </p:cNvSpPr>
          <p:nvPr/>
        </p:nvSpPr>
        <p:spPr bwMode="auto">
          <a:xfrm>
            <a:off x="732894" y="395838"/>
            <a:ext cx="251703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buSzPct val="80000"/>
            </a:pPr>
            <a:r>
              <a:rPr kumimoji="1" lang="ko-KR" altLang="en-US" sz="2400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기술 </a:t>
            </a:r>
            <a:r>
              <a:rPr kumimoji="1" lang="ko-KR" altLang="en-US" sz="2400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성능 </a:t>
            </a:r>
            <a:r>
              <a:rPr kumimoji="1" lang="en-US" altLang="ko-KR" sz="24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–</a:t>
            </a:r>
            <a:r>
              <a:rPr kumimoji="1" lang="en-US" altLang="ko-KR" sz="2400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kumimoji="1" lang="ko-KR" altLang="en-US" sz="2400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형상</a:t>
            </a:r>
            <a:endParaRPr kumimoji="1" lang="ko-KR" altLang="en-US" sz="24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AutoShape 9"/>
          <p:cNvSpPr>
            <a:spLocks noChangeArrowheads="1"/>
          </p:cNvSpPr>
          <p:nvPr/>
        </p:nvSpPr>
        <p:spPr bwMode="auto">
          <a:xfrm>
            <a:off x="367947" y="1412777"/>
            <a:ext cx="8164493" cy="1080119"/>
          </a:xfrm>
          <a:prstGeom prst="roundRect">
            <a:avLst>
              <a:gd name="adj" fmla="val 8023"/>
            </a:avLst>
          </a:prstGeom>
          <a:solidFill>
            <a:schemeClr val="bg1"/>
          </a:solidFill>
          <a:ln w="6350">
            <a:solidFill>
              <a:srgbClr val="748F9A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rIns="0" anchor="t"/>
          <a:lstStyle/>
          <a:p>
            <a:pPr marL="374650" indent="-285750" fontAlgn="base" latinLnBrk="0">
              <a:lnSpc>
                <a:spcPct val="120000"/>
              </a:lnSpc>
              <a:buClr>
                <a:srgbClr val="0000FF"/>
              </a:buClr>
              <a:buFont typeface="Wingdings" panose="05000000000000000000" pitchFamily="2" charset="2"/>
              <a:buChar char="v"/>
              <a:defRPr/>
            </a:pPr>
            <a:r>
              <a:rPr lang="ko-KR" altLang="en-US" sz="1600" b="1" spc="-100" dirty="0" err="1" smtClean="0">
                <a:latin typeface="+mn-ea"/>
              </a:rPr>
              <a:t>스탠드얼론</a:t>
            </a:r>
            <a:r>
              <a:rPr lang="ko-KR" altLang="en-US" sz="1600" b="1" spc="-100" dirty="0" smtClean="0">
                <a:latin typeface="+mn-ea"/>
              </a:rPr>
              <a:t> 고품질 </a:t>
            </a:r>
            <a:r>
              <a:rPr lang="en-US" altLang="ko-KR" sz="1600" b="1" spc="-100" dirty="0" err="1" smtClean="0">
                <a:latin typeface="+mn-ea"/>
              </a:rPr>
              <a:t>HDtoUHD</a:t>
            </a:r>
            <a:r>
              <a:rPr lang="en-US" altLang="ko-KR" sz="1600" b="1" spc="-100" dirty="0" smtClean="0">
                <a:latin typeface="+mn-ea"/>
              </a:rPr>
              <a:t> </a:t>
            </a:r>
            <a:r>
              <a:rPr lang="ko-KR" altLang="en-US" sz="1600" b="1" spc="-100" dirty="0">
                <a:latin typeface="+mn-ea"/>
              </a:rPr>
              <a:t>콘텐츠 </a:t>
            </a:r>
            <a:r>
              <a:rPr lang="ko-KR" altLang="en-US" sz="1600" b="1" spc="-100" dirty="0" smtClean="0">
                <a:latin typeface="+mn-ea"/>
              </a:rPr>
              <a:t>변환 기술 개발 및 시제품 개발 </a:t>
            </a:r>
            <a:endParaRPr lang="en-US" altLang="ko-KR" sz="1200" b="1" spc="-100" dirty="0">
              <a:latin typeface="+mn-ea"/>
            </a:endParaRPr>
          </a:p>
          <a:p>
            <a:pPr marL="536575" lvl="1" indent="-171450" latinLnBrk="0">
              <a:lnSpc>
                <a:spcPct val="120000"/>
              </a:lnSpc>
              <a:buClr>
                <a:srgbClr val="0000FF"/>
              </a:buClr>
              <a:buFont typeface="Wingdings" pitchFamily="2" charset="2"/>
              <a:buChar char="§"/>
              <a:defRPr/>
            </a:pPr>
            <a:r>
              <a:rPr lang="ko-KR" altLang="en-US" sz="1400" spc="-100" dirty="0" smtClean="0">
                <a:latin typeface="+mn-ea"/>
              </a:rPr>
              <a:t> </a:t>
            </a:r>
            <a:r>
              <a:rPr lang="en-US" altLang="ko-KR" sz="1400" spc="-100" dirty="0" smtClean="0">
                <a:latin typeface="+mn-ea"/>
              </a:rPr>
              <a:t>SR </a:t>
            </a:r>
            <a:r>
              <a:rPr lang="ko-KR" altLang="en-US" sz="1400" spc="-100" dirty="0" smtClean="0">
                <a:latin typeface="+mn-ea"/>
              </a:rPr>
              <a:t>성능 </a:t>
            </a:r>
            <a:r>
              <a:rPr lang="en-US" altLang="ko-KR" sz="1400" spc="-100" dirty="0" smtClean="0">
                <a:latin typeface="+mn-ea"/>
              </a:rPr>
              <a:t>: </a:t>
            </a:r>
            <a:r>
              <a:rPr lang="ko-KR" altLang="en-US" sz="1400" spc="-100" dirty="0" smtClean="0">
                <a:latin typeface="+mn-ea"/>
              </a:rPr>
              <a:t>화질저하인지율</a:t>
            </a:r>
            <a:r>
              <a:rPr lang="en-US" altLang="ko-KR" sz="1400" spc="-100" dirty="0" smtClean="0">
                <a:latin typeface="+mn-ea"/>
              </a:rPr>
              <a:t>/ </a:t>
            </a:r>
            <a:r>
              <a:rPr lang="ko-KR" altLang="en-US" sz="1400" spc="-100" dirty="0" smtClean="0">
                <a:latin typeface="+mn-ea"/>
              </a:rPr>
              <a:t>처리 속도</a:t>
            </a:r>
            <a:r>
              <a:rPr lang="en-US" altLang="ko-KR" sz="1400" spc="-100" dirty="0" smtClean="0">
                <a:latin typeface="+mn-ea"/>
              </a:rPr>
              <a:t> :  15% / </a:t>
            </a:r>
            <a:r>
              <a:rPr lang="en-US" altLang="ko-KR" sz="1400" spc="-100" dirty="0">
                <a:latin typeface="+mn-ea"/>
              </a:rPr>
              <a:t>1</a:t>
            </a:r>
            <a:r>
              <a:rPr lang="en-US" altLang="ko-KR" sz="1400" spc="-100" dirty="0" smtClean="0">
                <a:latin typeface="+mn-ea"/>
              </a:rPr>
              <a:t>0fps </a:t>
            </a:r>
          </a:p>
          <a:p>
            <a:pPr marL="536575" lvl="1" indent="-171450" latinLnBrk="0">
              <a:lnSpc>
                <a:spcPct val="120000"/>
              </a:lnSpc>
              <a:buClr>
                <a:srgbClr val="0000FF"/>
              </a:buClr>
              <a:buFont typeface="Wingdings" pitchFamily="2" charset="2"/>
              <a:buChar char="§"/>
              <a:defRPr/>
            </a:pPr>
            <a:r>
              <a:rPr lang="en-US" altLang="ko-KR" sz="1400" spc="-100" dirty="0">
                <a:latin typeface="+mn-ea"/>
              </a:rPr>
              <a:t> </a:t>
            </a:r>
            <a:r>
              <a:rPr lang="ko-KR" altLang="en-US" sz="1400" spc="-100" dirty="0" smtClean="0">
                <a:latin typeface="+mn-ea"/>
              </a:rPr>
              <a:t>플랫폼 사양 </a:t>
            </a:r>
            <a:r>
              <a:rPr lang="en-US" altLang="ko-KR" sz="1400" spc="-100" dirty="0" smtClean="0">
                <a:latin typeface="+mn-ea"/>
              </a:rPr>
              <a:t>: </a:t>
            </a:r>
            <a:r>
              <a:rPr lang="ko-KR" altLang="en-US" sz="1400" spc="-100" dirty="0" smtClean="0">
                <a:latin typeface="+mn-ea"/>
              </a:rPr>
              <a:t>고성능 </a:t>
            </a:r>
            <a:r>
              <a:rPr lang="en-US" altLang="ko-KR" sz="1400" spc="-100" dirty="0" smtClean="0">
                <a:latin typeface="+mn-ea"/>
              </a:rPr>
              <a:t>PC , i7 CPU 1</a:t>
            </a:r>
            <a:r>
              <a:rPr lang="ko-KR" altLang="en-US" sz="1400" spc="-100" dirty="0" smtClean="0">
                <a:latin typeface="+mn-ea"/>
              </a:rPr>
              <a:t>개</a:t>
            </a:r>
            <a:r>
              <a:rPr lang="en-US" altLang="ko-KR" sz="1400" spc="-100" dirty="0" smtClean="0">
                <a:latin typeface="+mn-ea"/>
              </a:rPr>
              <a:t> &amp; GPU </a:t>
            </a:r>
            <a:r>
              <a:rPr lang="ko-KR" altLang="en-US" sz="1400" spc="-100" dirty="0" smtClean="0">
                <a:latin typeface="+mn-ea"/>
              </a:rPr>
              <a:t>카드 </a:t>
            </a:r>
            <a:r>
              <a:rPr lang="en-US" altLang="ko-KR" sz="1400" spc="-100" dirty="0" smtClean="0">
                <a:latin typeface="+mn-ea"/>
              </a:rPr>
              <a:t>2</a:t>
            </a:r>
            <a:r>
              <a:rPr lang="ko-KR" altLang="en-US" sz="1400" spc="-100" dirty="0" smtClean="0">
                <a:latin typeface="+mn-ea"/>
              </a:rPr>
              <a:t>개 사용 </a:t>
            </a:r>
            <a:endParaRPr lang="ko-KR" altLang="en-US" sz="1400" spc="-100" dirty="0">
              <a:latin typeface="+mn-ea"/>
            </a:endParaRPr>
          </a:p>
        </p:txBody>
      </p:sp>
      <p:sp>
        <p:nvSpPr>
          <p:cNvPr id="20" name="AutoShape 28"/>
          <p:cNvSpPr>
            <a:spLocks noChangeArrowheads="1"/>
          </p:cNvSpPr>
          <p:nvPr/>
        </p:nvSpPr>
        <p:spPr bwMode="auto">
          <a:xfrm>
            <a:off x="367947" y="1052736"/>
            <a:ext cx="8236501" cy="360041"/>
          </a:xfrm>
          <a:prstGeom prst="roundRect">
            <a:avLst>
              <a:gd name="adj" fmla="val 21431"/>
            </a:avLst>
          </a:prstGeom>
          <a:solidFill>
            <a:schemeClr val="accent1">
              <a:lumMod val="75000"/>
            </a:schemeClr>
          </a:solidFill>
          <a:extLst/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4">
              <a:hueOff val="0"/>
              <a:satOff val="0"/>
              <a:lumOff val="0"/>
              <a:alphaOff val="0"/>
            </a:schemeClr>
          </a:fillRef>
          <a:effectRef idx="3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wrap="none" anchor="ctr"/>
          <a:lstStyle/>
          <a:p>
            <a:pPr lvl="0" latinLnBrk="0">
              <a:defRPr/>
            </a:pPr>
            <a:r>
              <a:rPr kumimoji="0" lang="ko-KR" altLang="en-US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</a:rPr>
              <a:t>기술 </a:t>
            </a:r>
            <a:r>
              <a:rPr lang="ko-KR" altLang="en-US" b="1" kern="0" noProof="0" dirty="0" smtClean="0">
                <a:solidFill>
                  <a:prstClr val="white"/>
                </a:solidFill>
                <a:latin typeface="맑은 고딕"/>
                <a:ea typeface="맑은 고딕"/>
              </a:rPr>
              <a:t>형상 </a:t>
            </a:r>
            <a:endParaRPr kumimoji="0" lang="ko-KR" altLang="en-US" b="1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/>
              <a:ea typeface="맑은 고딕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77293" y="5284365"/>
            <a:ext cx="2478423" cy="1200329"/>
          </a:xfrm>
          <a:prstGeom prst="rect">
            <a:avLst/>
          </a:prstGeom>
          <a:solidFill>
            <a:schemeClr val="bg1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prstClr val="black"/>
                </a:solidFill>
                <a:latin typeface="+mn-ea"/>
              </a:rPr>
              <a:t>&lt;</a:t>
            </a:r>
            <a:r>
              <a:rPr lang="ko-KR" altLang="en-US" sz="1200" b="1" dirty="0" smtClean="0">
                <a:solidFill>
                  <a:prstClr val="black"/>
                </a:solidFill>
                <a:latin typeface="+mn-ea"/>
              </a:rPr>
              <a:t>입력 영상</a:t>
            </a:r>
            <a:r>
              <a:rPr lang="en-US" altLang="ko-KR" sz="1200" b="1" dirty="0" smtClean="0">
                <a:solidFill>
                  <a:prstClr val="black"/>
                </a:solidFill>
                <a:latin typeface="+mn-ea"/>
              </a:rPr>
              <a:t>&gt;</a:t>
            </a:r>
            <a:endParaRPr lang="ko-KR" altLang="en-US" sz="1200" b="1" dirty="0" smtClean="0">
              <a:solidFill>
                <a:prstClr val="black"/>
              </a:solidFill>
              <a:latin typeface="+mn-ea"/>
            </a:endParaRPr>
          </a:p>
          <a:p>
            <a:pPr marL="85725" indent="-85725">
              <a:buFont typeface="Wingdings" panose="05000000000000000000" pitchFamily="2" charset="2"/>
              <a:buChar char="§"/>
            </a:pPr>
            <a:r>
              <a:rPr lang="ko-KR" altLang="en-US" sz="1200" dirty="0" smtClean="0">
                <a:solidFill>
                  <a:prstClr val="black"/>
                </a:solidFill>
                <a:latin typeface="+mn-ea"/>
              </a:rPr>
              <a:t> 공간 해상도</a:t>
            </a:r>
            <a:r>
              <a:rPr lang="en-US" altLang="ko-KR" sz="1200" dirty="0" smtClean="0">
                <a:solidFill>
                  <a:prstClr val="black"/>
                </a:solidFill>
                <a:latin typeface="+mn-ea"/>
              </a:rPr>
              <a:t>: 1920x1080</a:t>
            </a:r>
          </a:p>
          <a:p>
            <a:pPr marL="85725" indent="-85725">
              <a:buFont typeface="Wingdings" panose="05000000000000000000" pitchFamily="2" charset="2"/>
              <a:buChar char="§"/>
            </a:pPr>
            <a:r>
              <a:rPr lang="ko-KR" altLang="en-US" sz="1200" dirty="0" smtClean="0">
                <a:solidFill>
                  <a:prstClr val="black"/>
                </a:solidFill>
                <a:latin typeface="+mn-ea"/>
              </a:rPr>
              <a:t> </a:t>
            </a:r>
            <a:r>
              <a:rPr lang="ko-KR" altLang="en-US" sz="1200" dirty="0" err="1" smtClean="0">
                <a:solidFill>
                  <a:prstClr val="black"/>
                </a:solidFill>
                <a:latin typeface="+mn-ea"/>
              </a:rPr>
              <a:t>주사율</a:t>
            </a:r>
            <a:r>
              <a:rPr lang="en-US" altLang="ko-KR" sz="1200" dirty="0" smtClean="0">
                <a:solidFill>
                  <a:prstClr val="black"/>
                </a:solidFill>
                <a:latin typeface="+mn-ea"/>
              </a:rPr>
              <a:t>: 30p/60i</a:t>
            </a:r>
          </a:p>
          <a:p>
            <a:pPr marL="85725" indent="-85725">
              <a:buFont typeface="Wingdings" panose="05000000000000000000" pitchFamily="2" charset="2"/>
              <a:buChar char="§"/>
            </a:pPr>
            <a:r>
              <a:rPr lang="ko-KR" altLang="en-US" sz="1200" dirty="0" smtClean="0">
                <a:solidFill>
                  <a:prstClr val="black"/>
                </a:solidFill>
                <a:latin typeface="+mn-ea"/>
              </a:rPr>
              <a:t> </a:t>
            </a:r>
            <a:r>
              <a:rPr lang="ko-KR" altLang="en-US" sz="1200" dirty="0" err="1" smtClean="0">
                <a:solidFill>
                  <a:prstClr val="black"/>
                </a:solidFill>
                <a:latin typeface="+mn-ea"/>
              </a:rPr>
              <a:t>색차</a:t>
            </a:r>
            <a:r>
              <a:rPr lang="ko-KR" altLang="en-US" sz="1200" dirty="0" smtClean="0">
                <a:solidFill>
                  <a:prstClr val="black"/>
                </a:solidFill>
                <a:latin typeface="+mn-ea"/>
              </a:rPr>
              <a:t> 포맷</a:t>
            </a:r>
            <a:r>
              <a:rPr lang="en-US" altLang="ko-KR" sz="1200" dirty="0" smtClean="0">
                <a:solidFill>
                  <a:prstClr val="black"/>
                </a:solidFill>
                <a:latin typeface="+mn-ea"/>
              </a:rPr>
              <a:t>: YUV420/422</a:t>
            </a:r>
          </a:p>
          <a:p>
            <a:pPr marL="85725" indent="-85725">
              <a:buFont typeface="Wingdings" panose="05000000000000000000" pitchFamily="2" charset="2"/>
              <a:buChar char="§"/>
            </a:pPr>
            <a:r>
              <a:rPr lang="ko-KR" altLang="en-US" sz="1200" dirty="0" smtClean="0">
                <a:solidFill>
                  <a:prstClr val="black"/>
                </a:solidFill>
                <a:latin typeface="+mn-ea"/>
              </a:rPr>
              <a:t>압축 방식</a:t>
            </a:r>
            <a:r>
              <a:rPr lang="en-US" altLang="ko-KR" sz="1200" dirty="0" smtClean="0">
                <a:solidFill>
                  <a:prstClr val="black"/>
                </a:solidFill>
                <a:latin typeface="+mn-ea"/>
              </a:rPr>
              <a:t>: H.264, </a:t>
            </a:r>
            <a:r>
              <a:rPr lang="en-US" altLang="ko-KR" sz="1200" dirty="0" err="1" smtClean="0">
                <a:solidFill>
                  <a:prstClr val="black"/>
                </a:solidFill>
                <a:latin typeface="+mn-ea"/>
              </a:rPr>
              <a:t>PRoRes</a:t>
            </a:r>
            <a:r>
              <a:rPr lang="en-US" altLang="ko-KR" sz="1200" dirty="0" smtClean="0">
                <a:solidFill>
                  <a:prstClr val="black"/>
                </a:solidFill>
                <a:latin typeface="+mn-ea"/>
              </a:rPr>
              <a:t> </a:t>
            </a:r>
            <a:r>
              <a:rPr lang="ko-KR" altLang="en-US" sz="1200" dirty="0">
                <a:solidFill>
                  <a:prstClr val="black"/>
                </a:solidFill>
                <a:latin typeface="+mn-ea"/>
              </a:rPr>
              <a:t>등</a:t>
            </a:r>
            <a:r>
              <a:rPr lang="ko-KR" altLang="en-US" sz="1200" dirty="0" smtClean="0">
                <a:solidFill>
                  <a:prstClr val="black"/>
                </a:solidFill>
                <a:latin typeface="+mn-ea"/>
              </a:rPr>
              <a:t> </a:t>
            </a:r>
            <a:endParaRPr lang="en-US" altLang="ko-KR" sz="1200" dirty="0" smtClean="0">
              <a:solidFill>
                <a:schemeClr val="tx1"/>
              </a:solidFill>
              <a:latin typeface="+mn-ea"/>
            </a:endParaRPr>
          </a:p>
          <a:p>
            <a:pPr marL="85725" indent="-85725">
              <a:buFont typeface="Wingdings" panose="05000000000000000000" pitchFamily="2" charset="2"/>
              <a:buChar char="§"/>
            </a:pPr>
            <a:r>
              <a:rPr lang="en-US" altLang="ko-KR" sz="1200" dirty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파일 포맷</a:t>
            </a:r>
            <a:r>
              <a:rPr lang="en-US" altLang="ko-KR" sz="1200" dirty="0" smtClean="0">
                <a:solidFill>
                  <a:schemeClr val="tx1"/>
                </a:solidFill>
                <a:latin typeface="+mn-ea"/>
              </a:rPr>
              <a:t>: AVI, MP4, MOV </a:t>
            </a:r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등</a:t>
            </a:r>
            <a:endParaRPr lang="en-US" altLang="ko-KR" sz="1200" dirty="0" smtClean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6403479" y="5212357"/>
            <a:ext cx="2561009" cy="1200329"/>
          </a:xfrm>
          <a:prstGeom prst="rect">
            <a:avLst/>
          </a:prstGeom>
          <a:solidFill>
            <a:schemeClr val="bg1"/>
          </a:solidFill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altLang="ko-KR" sz="1200" b="1" dirty="0" smtClean="0">
                <a:solidFill>
                  <a:prstClr val="black"/>
                </a:solidFill>
                <a:latin typeface="+mn-ea"/>
              </a:rPr>
              <a:t>&lt;</a:t>
            </a:r>
            <a:r>
              <a:rPr lang="ko-KR" altLang="en-US" sz="1200" b="1" dirty="0" smtClean="0">
                <a:solidFill>
                  <a:prstClr val="black"/>
                </a:solidFill>
                <a:latin typeface="+mn-ea"/>
              </a:rPr>
              <a:t>출력 영상</a:t>
            </a:r>
            <a:r>
              <a:rPr lang="en-US" altLang="ko-KR" sz="1200" b="1" dirty="0" smtClean="0">
                <a:solidFill>
                  <a:prstClr val="black"/>
                </a:solidFill>
                <a:latin typeface="+mn-ea"/>
              </a:rPr>
              <a:t>&gt;</a:t>
            </a:r>
            <a:endParaRPr lang="ko-KR" altLang="en-US" sz="1200" b="1" dirty="0" smtClean="0">
              <a:solidFill>
                <a:prstClr val="black"/>
              </a:solidFill>
              <a:latin typeface="+mn-ea"/>
            </a:endParaRPr>
          </a:p>
          <a:p>
            <a:pPr marL="85725" indent="-85725">
              <a:buFont typeface="Wingdings" panose="05000000000000000000" pitchFamily="2" charset="2"/>
              <a:buChar char="§"/>
            </a:pPr>
            <a:r>
              <a:rPr lang="ko-KR" altLang="en-US" sz="1200" dirty="0" smtClean="0">
                <a:solidFill>
                  <a:prstClr val="black"/>
                </a:solidFill>
                <a:latin typeface="+mn-ea"/>
              </a:rPr>
              <a:t> </a:t>
            </a:r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공간 해상도</a:t>
            </a:r>
            <a:r>
              <a:rPr lang="en-US" altLang="ko-KR" sz="1200" dirty="0" smtClean="0">
                <a:solidFill>
                  <a:schemeClr val="tx1"/>
                </a:solidFill>
                <a:latin typeface="+mn-ea"/>
              </a:rPr>
              <a:t>: 3840x2160</a:t>
            </a:r>
          </a:p>
          <a:p>
            <a:pPr marL="85725" indent="-85725">
              <a:buFont typeface="Wingdings" panose="05000000000000000000" pitchFamily="2" charset="2"/>
              <a:buChar char="§"/>
            </a:pPr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sz="1200" dirty="0" err="1" smtClean="0">
                <a:solidFill>
                  <a:schemeClr val="tx1"/>
                </a:solidFill>
                <a:latin typeface="+mn-ea"/>
              </a:rPr>
              <a:t>주사율</a:t>
            </a:r>
            <a:r>
              <a:rPr lang="en-US" altLang="ko-KR" sz="1200" dirty="0" smtClean="0">
                <a:solidFill>
                  <a:schemeClr val="tx1"/>
                </a:solidFill>
                <a:latin typeface="+mn-ea"/>
              </a:rPr>
              <a:t>: 30p/60p</a:t>
            </a:r>
          </a:p>
          <a:p>
            <a:pPr marL="85725" indent="-85725">
              <a:buFont typeface="Wingdings" panose="05000000000000000000" pitchFamily="2" charset="2"/>
              <a:buChar char="§"/>
            </a:pPr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sz="1200" dirty="0" err="1" smtClean="0">
                <a:solidFill>
                  <a:schemeClr val="tx1"/>
                </a:solidFill>
                <a:latin typeface="+mn-ea"/>
              </a:rPr>
              <a:t>색차</a:t>
            </a:r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 포맷</a:t>
            </a:r>
            <a:r>
              <a:rPr lang="en-US" altLang="ko-KR" sz="1200" dirty="0" smtClean="0">
                <a:solidFill>
                  <a:schemeClr val="tx1"/>
                </a:solidFill>
                <a:latin typeface="+mn-ea"/>
              </a:rPr>
              <a:t>: YUV420/422/444</a:t>
            </a:r>
          </a:p>
          <a:p>
            <a:pPr marL="85725" indent="-85725">
              <a:buFont typeface="Wingdings" panose="05000000000000000000" pitchFamily="2" charset="2"/>
              <a:buChar char="§"/>
            </a:pPr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압축 방식</a:t>
            </a:r>
            <a:r>
              <a:rPr lang="en-US" altLang="ko-KR" sz="1200" dirty="0" smtClean="0">
                <a:solidFill>
                  <a:schemeClr val="tx1"/>
                </a:solidFill>
                <a:latin typeface="+mn-ea"/>
              </a:rPr>
              <a:t>: H.264, </a:t>
            </a:r>
            <a:r>
              <a:rPr lang="en-US" altLang="ko-KR" sz="1200" dirty="0" err="1" smtClean="0">
                <a:solidFill>
                  <a:schemeClr val="tx1"/>
                </a:solidFill>
                <a:latin typeface="+mn-ea"/>
              </a:rPr>
              <a:t>PRoRes</a:t>
            </a:r>
            <a:r>
              <a:rPr lang="en-US" altLang="ko-KR" sz="1200" dirty="0" smtClean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등</a:t>
            </a:r>
            <a:endParaRPr lang="en-US" altLang="ko-KR" sz="1200" dirty="0" smtClean="0">
              <a:solidFill>
                <a:schemeClr val="tx1"/>
              </a:solidFill>
              <a:latin typeface="+mn-ea"/>
            </a:endParaRPr>
          </a:p>
          <a:p>
            <a:pPr marL="85725" indent="-85725">
              <a:buFont typeface="Wingdings" panose="05000000000000000000" pitchFamily="2" charset="2"/>
              <a:buChar char="§"/>
            </a:pPr>
            <a:r>
              <a:rPr lang="en-US" altLang="ko-KR" sz="1200" dirty="0" smtClean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파일 포맷</a:t>
            </a:r>
            <a:r>
              <a:rPr lang="en-US" altLang="ko-KR" sz="1200" dirty="0" smtClean="0">
                <a:solidFill>
                  <a:schemeClr val="tx1"/>
                </a:solidFill>
                <a:latin typeface="+mn-ea"/>
              </a:rPr>
              <a:t>: AVI. MP4, MOV</a:t>
            </a:r>
            <a:r>
              <a:rPr lang="ko-KR" altLang="en-US" sz="1200" dirty="0" smtClean="0">
                <a:solidFill>
                  <a:schemeClr val="tx1"/>
                </a:solidFill>
                <a:latin typeface="+mn-ea"/>
              </a:rPr>
              <a:t>등</a:t>
            </a:r>
            <a:endParaRPr lang="en-US" altLang="ko-KR" sz="1200" dirty="0">
              <a:solidFill>
                <a:schemeClr val="tx1"/>
              </a:solidFill>
              <a:latin typeface="+mn-ea"/>
            </a:endParaRPr>
          </a:p>
        </p:txBody>
      </p:sp>
      <p:grpSp>
        <p:nvGrpSpPr>
          <p:cNvPr id="49" name="그룹 48"/>
          <p:cNvGrpSpPr/>
          <p:nvPr/>
        </p:nvGrpSpPr>
        <p:grpSpPr>
          <a:xfrm>
            <a:off x="241352" y="2708920"/>
            <a:ext cx="8813205" cy="2808311"/>
            <a:chOff x="241352" y="2544808"/>
            <a:chExt cx="8813205" cy="2972424"/>
          </a:xfrm>
        </p:grpSpPr>
        <p:sp>
          <p:nvSpPr>
            <p:cNvPr id="10" name="오른쪽 화살표 9"/>
            <p:cNvSpPr/>
            <p:nvPr/>
          </p:nvSpPr>
          <p:spPr>
            <a:xfrm>
              <a:off x="5878227" y="4437508"/>
              <a:ext cx="347775" cy="253778"/>
            </a:xfrm>
            <a:prstGeom prst="rightArrow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latin typeface="+mn-ea"/>
              </a:endParaRPr>
            </a:p>
          </p:txBody>
        </p:sp>
        <p:sp>
          <p:nvSpPr>
            <p:cNvPr id="12" name="위쪽/아래쪽 화살표 11"/>
            <p:cNvSpPr/>
            <p:nvPr/>
          </p:nvSpPr>
          <p:spPr>
            <a:xfrm>
              <a:off x="4129500" y="3192508"/>
              <a:ext cx="229819" cy="360902"/>
            </a:xfrm>
            <a:prstGeom prst="upDownArrow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latin typeface="+mn-ea"/>
              </a:endParaRPr>
            </a:p>
          </p:txBody>
        </p:sp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1352" y="4371016"/>
              <a:ext cx="831999" cy="468000"/>
            </a:xfrm>
            <a:prstGeom prst="rect">
              <a:avLst/>
            </a:prstGeom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16702" y="4129313"/>
              <a:ext cx="1537855" cy="867641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4881138" y="2583419"/>
              <a:ext cx="1035434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b="1" dirty="0" smtClean="0">
                  <a:latin typeface="+mn-ea"/>
                </a:rPr>
                <a:t>중간 결과물</a:t>
              </a:r>
              <a:endParaRPr lang="en-US" altLang="ko-KR" sz="1100" b="1" dirty="0" smtClean="0">
                <a:latin typeface="+mn-ea"/>
              </a:endParaRPr>
            </a:p>
            <a:p>
              <a:pPr algn="ctr"/>
              <a:r>
                <a:rPr lang="ko-KR" altLang="en-US" sz="1100" b="1" dirty="0" smtClean="0">
                  <a:latin typeface="+mn-ea"/>
                </a:rPr>
                <a:t>재생 지원</a:t>
              </a:r>
              <a:endParaRPr lang="ko-KR" altLang="en-US" sz="1100" b="1" dirty="0">
                <a:latin typeface="+mn-ea"/>
              </a:endParaRPr>
            </a:p>
          </p:txBody>
        </p:sp>
        <p:grpSp>
          <p:nvGrpSpPr>
            <p:cNvPr id="17" name="그룹 16"/>
            <p:cNvGrpSpPr/>
            <p:nvPr/>
          </p:nvGrpSpPr>
          <p:grpSpPr>
            <a:xfrm>
              <a:off x="3606471" y="2544808"/>
              <a:ext cx="1283705" cy="613842"/>
              <a:chOff x="4627167" y="3050172"/>
              <a:chExt cx="1335770" cy="876828"/>
            </a:xfrm>
          </p:grpSpPr>
          <p:pic>
            <p:nvPicPr>
              <p:cNvPr id="18" name="Picture 2"/>
              <p:cNvPicPr>
                <a:picLocks noChangeAspect="1" noChangeArrowheads="1"/>
              </p:cNvPicPr>
              <p:nvPr/>
            </p:nvPicPr>
            <p:blipFill rotWithShape="1">
              <a:blip r:embed="rId6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30" t="4787" r="18551" b="4386"/>
              <a:stretch/>
            </p:blipFill>
            <p:spPr bwMode="auto">
              <a:xfrm>
                <a:off x="4627167" y="3050172"/>
                <a:ext cx="1335770" cy="87682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9" name="그림 18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BEBA8EAE-BF5A-486C-A8C5-ECC9F3942E4B}">
                    <a14:imgProps xmlns:a14="http://schemas.microsoft.com/office/drawing/2010/main">
                      <a14:imgLayer r:embed="rId8">
                        <a14:imgEffect>
                          <a14:sharpenSoften amount="-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79232" y="3105325"/>
                <a:ext cx="1231640" cy="644403"/>
              </a:xfrm>
              <a:prstGeom prst="rect">
                <a:avLst/>
              </a:prstGeom>
              <a:effectLst>
                <a:outerShdw dist="50800" dir="5400000" sx="99000" sy="99000" algn="ctr" rotWithShape="0">
                  <a:srgbClr val="000000"/>
                </a:outerShdw>
              </a:effectLst>
            </p:spPr>
          </p:pic>
        </p:grpSp>
        <p:sp>
          <p:nvSpPr>
            <p:cNvPr id="21" name="모서리가 둥근 직사각형 20"/>
            <p:cNvSpPr/>
            <p:nvPr/>
          </p:nvSpPr>
          <p:spPr bwMode="auto">
            <a:xfrm>
              <a:off x="2751908" y="3864632"/>
              <a:ext cx="3116142" cy="1652600"/>
            </a:xfrm>
            <a:prstGeom prst="roundRect">
              <a:avLst>
                <a:gd name="adj" fmla="val 8483"/>
              </a:avLst>
            </a:prstGeom>
            <a:noFill/>
            <a:ln w="28575" cap="flat" cmpd="sng" algn="ctr">
              <a:solidFill>
                <a:srgbClr val="4BACC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anchor="ctr"/>
            <a:lstStyle/>
            <a:p>
              <a:pPr algn="ctr" latinLnBrk="0">
                <a:defRPr/>
              </a:pPr>
              <a:endParaRPr lang="ko-KR" altLang="en-US" sz="1050" b="1" kern="0" dirty="0">
                <a:solidFill>
                  <a:prstClr val="black"/>
                </a:solidFill>
                <a:latin typeface="+mn-ea"/>
              </a:endParaRPr>
            </a:p>
          </p:txBody>
        </p:sp>
        <p:sp>
          <p:nvSpPr>
            <p:cNvPr id="22" name="TextBox 97"/>
            <p:cNvSpPr txBox="1">
              <a:spLocks noChangeArrowheads="1"/>
            </p:cNvSpPr>
            <p:nvPr/>
          </p:nvSpPr>
          <p:spPr bwMode="auto">
            <a:xfrm>
              <a:off x="2873953" y="3560270"/>
              <a:ext cx="2817010" cy="353986"/>
            </a:xfrm>
            <a:prstGeom prst="rect">
              <a:avLst/>
            </a:prstGeom>
            <a:solidFill>
              <a:schemeClr val="accent4">
                <a:lumMod val="50000"/>
              </a:schemeClr>
            </a:solidFill>
            <a:ln w="12700">
              <a:solidFill>
                <a:schemeClr val="tx1"/>
              </a:solidFill>
              <a:miter lim="800000"/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wrap="square">
              <a:spAutoFit/>
            </a:bodyPr>
            <a:lstStyle/>
            <a:p>
              <a:pPr algn="ctr" latinLnBrk="0">
                <a:defRPr/>
              </a:pPr>
              <a:r>
                <a:rPr lang="en-US" altLang="ko-KR" sz="1400" b="1" kern="0" dirty="0" err="1" smtClean="0">
                  <a:solidFill>
                    <a:sysClr val="window" lastClr="FFFFFF"/>
                  </a:solidFill>
                  <a:latin typeface="+mn-ea"/>
                </a:rPr>
                <a:t>HDtoUHD</a:t>
              </a:r>
              <a:r>
                <a:rPr lang="en-US" altLang="ko-KR" sz="1400" b="1" kern="0" dirty="0" smtClean="0">
                  <a:solidFill>
                    <a:sysClr val="window" lastClr="FFFFFF"/>
                  </a:solidFill>
                  <a:latin typeface="+mn-ea"/>
                </a:rPr>
                <a:t> </a:t>
              </a:r>
              <a:r>
                <a:rPr lang="ko-KR" altLang="en-US" sz="1400" b="1" kern="0" dirty="0" smtClean="0">
                  <a:solidFill>
                    <a:sysClr val="window" lastClr="FFFFFF"/>
                  </a:solidFill>
                  <a:latin typeface="+mn-ea"/>
                </a:rPr>
                <a:t>변환</a:t>
              </a:r>
              <a:endParaRPr lang="ko-KR" altLang="en-US" sz="1400" b="1" kern="0" dirty="0">
                <a:solidFill>
                  <a:sysClr val="window" lastClr="FFFFFF"/>
                </a:solidFill>
                <a:latin typeface="+mn-ea"/>
              </a:endParaRPr>
            </a:p>
          </p:txBody>
        </p:sp>
        <p:grpSp>
          <p:nvGrpSpPr>
            <p:cNvPr id="2" name="그룹 1"/>
            <p:cNvGrpSpPr/>
            <p:nvPr/>
          </p:nvGrpSpPr>
          <p:grpSpPr>
            <a:xfrm>
              <a:off x="4129500" y="2670161"/>
              <a:ext cx="296202" cy="257400"/>
              <a:chOff x="4129500" y="2757425"/>
              <a:chExt cx="296202" cy="296978"/>
            </a:xfrm>
          </p:grpSpPr>
          <p:sp>
            <p:nvSpPr>
              <p:cNvPr id="23" name="타원 22"/>
              <p:cNvSpPr/>
              <p:nvPr/>
            </p:nvSpPr>
            <p:spPr>
              <a:xfrm>
                <a:off x="4129500" y="2757425"/>
                <a:ext cx="296202" cy="296978"/>
              </a:xfrm>
              <a:prstGeom prst="ellipse">
                <a:avLst/>
              </a:prstGeom>
              <a:solidFill>
                <a:schemeClr val="tx2"/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latin typeface="+mn-ea"/>
                </a:endParaRPr>
              </a:p>
            </p:txBody>
          </p:sp>
          <p:sp>
            <p:nvSpPr>
              <p:cNvPr id="24" name="이등변 삼각형 23"/>
              <p:cNvSpPr/>
              <p:nvPr/>
            </p:nvSpPr>
            <p:spPr>
              <a:xfrm rot="5400000">
                <a:off x="4200469" y="2781045"/>
                <a:ext cx="220137" cy="197282"/>
              </a:xfrm>
              <a:prstGeom prst="triangle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sz="1100">
                  <a:latin typeface="+mn-ea"/>
                </a:endParaRPr>
              </a:p>
            </p:txBody>
          </p:sp>
        </p:grpSp>
        <p:sp>
          <p:nvSpPr>
            <p:cNvPr id="27" name="직사각형 26"/>
            <p:cNvSpPr/>
            <p:nvPr/>
          </p:nvSpPr>
          <p:spPr>
            <a:xfrm>
              <a:off x="1475570" y="4221088"/>
              <a:ext cx="876395" cy="74153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 err="1" smtClean="0">
                  <a:solidFill>
                    <a:schemeClr val="tx1"/>
                  </a:solidFill>
                  <a:latin typeface="+mn-ea"/>
                </a:rPr>
                <a:t>디코딩</a:t>
              </a:r>
              <a:r>
                <a:rPr lang="ko-KR" altLang="en-US" sz="1400" b="1" dirty="0" smtClean="0">
                  <a:solidFill>
                    <a:schemeClr val="tx1"/>
                  </a:solidFill>
                  <a:latin typeface="+mn-ea"/>
                </a:rPr>
                <a:t> </a:t>
              </a:r>
              <a:endParaRPr lang="ko-KR" altLang="en-US" sz="1400" b="1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6256147" y="4208320"/>
              <a:ext cx="876395" cy="74153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 err="1" smtClean="0">
                  <a:solidFill>
                    <a:schemeClr val="tx1"/>
                  </a:solidFill>
                  <a:latin typeface="+mn-ea"/>
                </a:rPr>
                <a:t>인코딩</a:t>
              </a:r>
              <a:endParaRPr lang="ko-KR" altLang="en-US" sz="1400" b="1" dirty="0">
                <a:solidFill>
                  <a:schemeClr val="tx1"/>
                </a:solidFill>
                <a:latin typeface="+mn-ea"/>
              </a:endParaRPr>
            </a:p>
          </p:txBody>
        </p:sp>
        <p:pic>
          <p:nvPicPr>
            <p:cNvPr id="29" name="그림 28"/>
            <p:cNvPicPr>
              <a:picLocks noChangeAspect="1"/>
            </p:cNvPicPr>
            <p:nvPr/>
          </p:nvPicPr>
          <p:blipFill>
            <a:blip r:embed="rId9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5796136" y="3356992"/>
              <a:ext cx="650662" cy="507209"/>
            </a:xfrm>
            <a:prstGeom prst="rect">
              <a:avLst/>
            </a:prstGeom>
          </p:spPr>
        </p:pic>
        <p:grpSp>
          <p:nvGrpSpPr>
            <p:cNvPr id="46" name="그룹 45"/>
            <p:cNvGrpSpPr/>
            <p:nvPr/>
          </p:nvGrpSpPr>
          <p:grpSpPr>
            <a:xfrm>
              <a:off x="5580112" y="3192508"/>
              <a:ext cx="2024262" cy="712866"/>
              <a:chOff x="5580112" y="3192508"/>
              <a:chExt cx="2024262" cy="712866"/>
            </a:xfrm>
          </p:grpSpPr>
          <p:sp>
            <p:nvSpPr>
              <p:cNvPr id="30" name="TextBox 29"/>
              <p:cNvSpPr txBox="1"/>
              <p:nvPr/>
            </p:nvSpPr>
            <p:spPr>
              <a:xfrm>
                <a:off x="5580112" y="3643764"/>
                <a:ext cx="2024262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100" b="1" dirty="0" smtClean="0">
                    <a:solidFill>
                      <a:srgbClr val="0000FF"/>
                    </a:solidFill>
                    <a:latin typeface="+mn-ea"/>
                  </a:rPr>
                  <a:t>GPU</a:t>
                </a:r>
                <a:r>
                  <a:rPr lang="ko-KR" altLang="en-US" sz="1100" b="1" dirty="0" smtClean="0">
                    <a:solidFill>
                      <a:srgbClr val="0000FF"/>
                    </a:solidFill>
                    <a:latin typeface="+mn-ea"/>
                  </a:rPr>
                  <a:t>가속 지원</a:t>
                </a:r>
                <a:endParaRPr lang="ko-KR" altLang="en-US" sz="1100" b="1" dirty="0">
                  <a:solidFill>
                    <a:srgbClr val="0000FF"/>
                  </a:solidFill>
                  <a:latin typeface="+mn-ea"/>
                </a:endParaRPr>
              </a:p>
            </p:txBody>
          </p:sp>
          <p:pic>
            <p:nvPicPr>
              <p:cNvPr id="31" name="그림 30"/>
              <p:cNvPicPr>
                <a:picLocks noChangeAspect="1"/>
              </p:cNvPicPr>
              <p:nvPr/>
            </p:nvPicPr>
            <p:blipFill>
              <a:blip r:embed="rId9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5652151" y="3192508"/>
                <a:ext cx="614866" cy="479305"/>
              </a:xfrm>
              <a:prstGeom prst="rect">
                <a:avLst/>
              </a:prstGeom>
            </p:spPr>
          </p:pic>
        </p:grpSp>
        <p:sp>
          <p:nvSpPr>
            <p:cNvPr id="32" name="직사각형 31"/>
            <p:cNvSpPr/>
            <p:nvPr/>
          </p:nvSpPr>
          <p:spPr>
            <a:xfrm>
              <a:off x="2949120" y="3975666"/>
              <a:ext cx="2662081" cy="370766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 smtClean="0">
                  <a:solidFill>
                    <a:schemeClr val="bg1"/>
                  </a:solidFill>
                  <a:latin typeface="+mn-ea"/>
                </a:rPr>
                <a:t>영상 특성 분석</a:t>
              </a:r>
              <a:endParaRPr lang="ko-KR" altLang="en-US" sz="1400" b="1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2853856" y="4680047"/>
              <a:ext cx="830770" cy="673849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 smtClean="0">
                  <a:solidFill>
                    <a:schemeClr val="bg1"/>
                  </a:solidFill>
                  <a:latin typeface="+mn-ea"/>
                </a:rPr>
                <a:t>전처리 </a:t>
              </a:r>
              <a:endParaRPr lang="ko-KR" altLang="en-US" sz="1400" b="1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3753306" y="4678247"/>
              <a:ext cx="1181756" cy="673849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 smtClean="0">
                  <a:solidFill>
                    <a:schemeClr val="bg1"/>
                  </a:solidFill>
                  <a:latin typeface="+mn-ea"/>
                </a:rPr>
                <a:t>ETRI_SR</a:t>
              </a:r>
              <a:endParaRPr lang="ko-KR" altLang="en-US" sz="1400" b="1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5005398" y="4678247"/>
              <a:ext cx="770642" cy="673849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 smtClean="0">
                  <a:solidFill>
                    <a:schemeClr val="bg1"/>
                  </a:solidFill>
                  <a:latin typeface="+mn-ea"/>
                </a:rPr>
                <a:t>후처리 </a:t>
              </a:r>
              <a:endParaRPr lang="ko-KR" altLang="en-US" sz="1400" b="1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40" name="오른쪽 화살표 39"/>
            <p:cNvSpPr/>
            <p:nvPr/>
          </p:nvSpPr>
          <p:spPr>
            <a:xfrm rot="5400000">
              <a:off x="3106842" y="4409941"/>
              <a:ext cx="269363" cy="216024"/>
            </a:xfrm>
            <a:prstGeom prst="rightArrow">
              <a:avLst/>
            </a:prstGeom>
            <a:gradFill flip="none" rotWithShape="1">
              <a:gsLst>
                <a:gs pos="0">
                  <a:schemeClr val="accent1">
                    <a:lumMod val="20000"/>
                    <a:lumOff val="80000"/>
                  </a:schemeClr>
                </a:gs>
                <a:gs pos="25000">
                  <a:schemeClr val="accent1">
                    <a:lumMod val="60000"/>
                    <a:lumOff val="40000"/>
                  </a:schemeClr>
                </a:gs>
                <a:gs pos="75000">
                  <a:srgbClr val="0087E6"/>
                </a:gs>
                <a:gs pos="100000">
                  <a:srgbClr val="005CBF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오른쪽 화살표 41"/>
            <p:cNvSpPr/>
            <p:nvPr/>
          </p:nvSpPr>
          <p:spPr>
            <a:xfrm rot="5400000">
              <a:off x="5190365" y="4420216"/>
              <a:ext cx="269363" cy="216024"/>
            </a:xfrm>
            <a:prstGeom prst="rightArrow">
              <a:avLst/>
            </a:prstGeom>
            <a:gradFill flip="none" rotWithShape="1">
              <a:gsLst>
                <a:gs pos="0">
                  <a:schemeClr val="accent1">
                    <a:lumMod val="20000"/>
                    <a:lumOff val="80000"/>
                  </a:schemeClr>
                </a:gs>
                <a:gs pos="25000">
                  <a:schemeClr val="accent1">
                    <a:lumMod val="60000"/>
                    <a:lumOff val="40000"/>
                  </a:schemeClr>
                </a:gs>
                <a:gs pos="75000">
                  <a:srgbClr val="0087E6"/>
                </a:gs>
                <a:gs pos="100000">
                  <a:srgbClr val="005CBF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오른쪽 화살표 42"/>
            <p:cNvSpPr/>
            <p:nvPr/>
          </p:nvSpPr>
          <p:spPr>
            <a:xfrm>
              <a:off x="7132542" y="4418542"/>
              <a:ext cx="347775" cy="253778"/>
            </a:xfrm>
            <a:prstGeom prst="rightArrow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latin typeface="+mn-ea"/>
              </a:endParaRPr>
            </a:p>
          </p:txBody>
        </p:sp>
        <p:sp>
          <p:nvSpPr>
            <p:cNvPr id="44" name="오른쪽 화살표 43"/>
            <p:cNvSpPr/>
            <p:nvPr/>
          </p:nvSpPr>
          <p:spPr>
            <a:xfrm>
              <a:off x="2372113" y="4437112"/>
              <a:ext cx="347775" cy="253778"/>
            </a:xfrm>
            <a:prstGeom prst="rightArrow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latin typeface="+mn-ea"/>
              </a:endParaRPr>
            </a:p>
          </p:txBody>
        </p:sp>
        <p:sp>
          <p:nvSpPr>
            <p:cNvPr id="45" name="오른쪽 화살표 44"/>
            <p:cNvSpPr/>
            <p:nvPr/>
          </p:nvSpPr>
          <p:spPr>
            <a:xfrm>
              <a:off x="1083399" y="4464965"/>
              <a:ext cx="347775" cy="253778"/>
            </a:xfrm>
            <a:prstGeom prst="rightArrow">
              <a:avLst/>
            </a:prstGeom>
            <a:solidFill>
              <a:schemeClr val="accent3">
                <a:lumMod val="50000"/>
              </a:schemeClr>
            </a:solidFill>
            <a:ln>
              <a:solidFill>
                <a:schemeClr val="accent3">
                  <a:lumMod val="50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100">
                <a:latin typeface="+mn-ea"/>
              </a:endParaRPr>
            </a:p>
          </p:txBody>
        </p:sp>
        <p:sp>
          <p:nvSpPr>
            <p:cNvPr id="47" name="오른쪽 화살표 46"/>
            <p:cNvSpPr/>
            <p:nvPr/>
          </p:nvSpPr>
          <p:spPr>
            <a:xfrm rot="5400000">
              <a:off x="4253491" y="4410442"/>
              <a:ext cx="269363" cy="216024"/>
            </a:xfrm>
            <a:prstGeom prst="rightArrow">
              <a:avLst/>
            </a:prstGeom>
            <a:gradFill flip="none" rotWithShape="1">
              <a:gsLst>
                <a:gs pos="0">
                  <a:schemeClr val="accent1">
                    <a:lumMod val="20000"/>
                    <a:lumOff val="80000"/>
                  </a:schemeClr>
                </a:gs>
                <a:gs pos="25000">
                  <a:schemeClr val="accent1">
                    <a:lumMod val="60000"/>
                    <a:lumOff val="40000"/>
                  </a:schemeClr>
                </a:gs>
                <a:gs pos="75000">
                  <a:srgbClr val="0087E6"/>
                </a:gs>
                <a:gs pos="100000">
                  <a:srgbClr val="005CBF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011068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AutoShape 9"/>
          <p:cNvSpPr>
            <a:spLocks noChangeArrowheads="1"/>
          </p:cNvSpPr>
          <p:nvPr/>
        </p:nvSpPr>
        <p:spPr bwMode="auto">
          <a:xfrm>
            <a:off x="107503" y="1462822"/>
            <a:ext cx="8966957" cy="4990514"/>
          </a:xfrm>
          <a:prstGeom prst="roundRect">
            <a:avLst>
              <a:gd name="adj" fmla="val 8023"/>
            </a:avLst>
          </a:prstGeom>
          <a:solidFill>
            <a:schemeClr val="bg1"/>
          </a:solidFill>
          <a:ln w="6350">
            <a:solidFill>
              <a:srgbClr val="748F9A"/>
            </a:solidFill>
            <a:round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lIns="0" rIns="0" anchor="t"/>
          <a:lstStyle/>
          <a:p>
            <a:pPr marL="374650" lvl="1" indent="-285750" fontAlgn="base" latinLnBrk="0">
              <a:lnSpc>
                <a:spcPct val="120000"/>
              </a:lnSpc>
              <a:buClr>
                <a:srgbClr val="0000FF"/>
              </a:buClr>
              <a:buFont typeface="Wingdings" panose="05000000000000000000" pitchFamily="2" charset="2"/>
              <a:buChar char="v"/>
              <a:defRPr/>
            </a:pPr>
            <a:r>
              <a:rPr lang="ko-KR" altLang="en-US" sz="1600" dirty="0" smtClean="0">
                <a:sym typeface="Wingdings" panose="05000000000000000000" pitchFamily="2" charset="2"/>
              </a:rPr>
              <a:t>영상의 주파수 스펙트럼 분석을 통한 고주파 복원 정도 관찰 </a:t>
            </a:r>
            <a:endParaRPr lang="en-US" altLang="ko-KR" sz="1600" b="1" u="sng" dirty="0">
              <a:solidFill>
                <a:srgbClr val="0070C0"/>
              </a:solidFill>
              <a:sym typeface="Wingdings" panose="05000000000000000000" pitchFamily="2" charset="2"/>
            </a:endParaRPr>
          </a:p>
          <a:p>
            <a:pPr marL="357188" lvl="2">
              <a:buFont typeface="Wingdings" panose="05000000000000000000" pitchFamily="2" charset="2"/>
              <a:buChar char="ü"/>
            </a:pPr>
            <a:r>
              <a:rPr lang="en-US" altLang="ko-KR" sz="1400" dirty="0" smtClean="0">
                <a:sym typeface="Wingdings" panose="05000000000000000000" pitchFamily="2" charset="2"/>
              </a:rPr>
              <a:t>ETRI_SR</a:t>
            </a:r>
            <a:r>
              <a:rPr lang="ko-KR" altLang="en-US" sz="1400" smtClean="0">
                <a:sym typeface="Wingdings" panose="05000000000000000000" pitchFamily="2" charset="2"/>
              </a:rPr>
              <a:t>의 경우 </a:t>
            </a:r>
            <a:r>
              <a:rPr lang="ko-KR" altLang="en-US" sz="1400" b="1" u="sng" smtClean="0">
                <a:sym typeface="Wingdings" panose="05000000000000000000" pitchFamily="2" charset="2"/>
              </a:rPr>
              <a:t>고주파 신호가 원본 </a:t>
            </a:r>
            <a:r>
              <a:rPr lang="en-US" altLang="ko-KR" sz="1400" b="1" u="sng" dirty="0" smtClean="0">
                <a:sym typeface="Wingdings" panose="05000000000000000000" pitchFamily="2" charset="2"/>
              </a:rPr>
              <a:t>UHD </a:t>
            </a:r>
            <a:r>
              <a:rPr lang="ko-KR" altLang="en-US" sz="1400" b="1" u="sng" smtClean="0">
                <a:sym typeface="Wingdings" panose="05000000000000000000" pitchFamily="2" charset="2"/>
              </a:rPr>
              <a:t>영상 수준으로 복원</a:t>
            </a:r>
            <a:r>
              <a:rPr lang="ko-KR" altLang="en-US" sz="1400" smtClean="0">
                <a:sym typeface="Wingdings" panose="05000000000000000000" pitchFamily="2" charset="2"/>
              </a:rPr>
              <a:t>되며</a:t>
            </a:r>
            <a:r>
              <a:rPr lang="en-US" altLang="ko-KR" sz="1400" dirty="0" smtClean="0">
                <a:sym typeface="Wingdings" panose="05000000000000000000" pitchFamily="2" charset="2"/>
              </a:rPr>
              <a:t>, </a:t>
            </a:r>
            <a:r>
              <a:rPr lang="ko-KR" altLang="en-US" sz="1400" smtClean="0">
                <a:sym typeface="Wingdings" panose="05000000000000000000" pitchFamily="2" charset="2"/>
              </a:rPr>
              <a:t>주관적으로도 우수한 화질을 가짐</a:t>
            </a:r>
            <a:endParaRPr lang="en-US" altLang="ko-KR" sz="1400" dirty="0">
              <a:sym typeface="Wingdings" panose="05000000000000000000" pitchFamily="2" charset="2"/>
            </a:endParaRPr>
          </a:p>
          <a:p>
            <a:pPr marL="374650" indent="-285750" fontAlgn="base" latinLnBrk="0">
              <a:lnSpc>
                <a:spcPct val="120000"/>
              </a:lnSpc>
              <a:buClr>
                <a:srgbClr val="0000FF"/>
              </a:buClr>
              <a:buFont typeface="Wingdings" panose="05000000000000000000" pitchFamily="2" charset="2"/>
              <a:buChar char="v"/>
              <a:defRPr/>
            </a:pPr>
            <a:endParaRPr lang="en-US" altLang="ko-KR" sz="1400" spc="-100" dirty="0" smtClean="0">
              <a:latin typeface="+mn-ea"/>
            </a:endParaRPr>
          </a:p>
          <a:p>
            <a:pPr marL="374650" indent="-285750" fontAlgn="base" latinLnBrk="0">
              <a:lnSpc>
                <a:spcPct val="120000"/>
              </a:lnSpc>
              <a:buClr>
                <a:srgbClr val="0000FF"/>
              </a:buClr>
              <a:buFont typeface="Wingdings" panose="05000000000000000000" pitchFamily="2" charset="2"/>
              <a:buChar char="v"/>
              <a:defRPr/>
            </a:pPr>
            <a:endParaRPr lang="en-US" altLang="ko-KR" sz="1400" spc="-100" dirty="0">
              <a:latin typeface="+mn-ea"/>
            </a:endParaRPr>
          </a:p>
          <a:p>
            <a:pPr marL="374650" indent="-285750" fontAlgn="base" latinLnBrk="0">
              <a:lnSpc>
                <a:spcPct val="120000"/>
              </a:lnSpc>
              <a:buClr>
                <a:srgbClr val="0000FF"/>
              </a:buClr>
              <a:buFont typeface="Wingdings" panose="05000000000000000000" pitchFamily="2" charset="2"/>
              <a:buChar char="v"/>
              <a:defRPr/>
            </a:pPr>
            <a:endParaRPr lang="en-US" altLang="ko-KR" sz="1400" spc="-100" dirty="0" smtClean="0">
              <a:latin typeface="+mn-ea"/>
            </a:endParaRPr>
          </a:p>
        </p:txBody>
      </p:sp>
      <p:grpSp>
        <p:nvGrpSpPr>
          <p:cNvPr id="24581" name="Group 10"/>
          <p:cNvGrpSpPr>
            <a:grpSpLocks/>
          </p:cNvGrpSpPr>
          <p:nvPr/>
        </p:nvGrpSpPr>
        <p:grpSpPr bwMode="auto">
          <a:xfrm rot="1512068">
            <a:off x="6096000" y="576263"/>
            <a:ext cx="393700" cy="415925"/>
            <a:chOff x="0" y="732"/>
            <a:chExt cx="717" cy="760"/>
          </a:xfrm>
        </p:grpSpPr>
        <p:pic>
          <p:nvPicPr>
            <p:cNvPr id="24585" name="Picture 11" descr="0077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732"/>
              <a:ext cx="717" cy="7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586" name="Picture 12" descr="0077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732"/>
              <a:ext cx="717" cy="7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8" name="Picture 5" descr="D:\kwonminji\wed\PT작업\한국전자통신연구원\img\지구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4285" y="397792"/>
            <a:ext cx="516088" cy="510928"/>
          </a:xfrm>
          <a:prstGeom prst="rect">
            <a:avLst/>
          </a:prstGeom>
          <a:noFill/>
        </p:spPr>
      </p:pic>
      <p:sp>
        <p:nvSpPr>
          <p:cNvPr id="19" name="Rectangle 125"/>
          <p:cNvSpPr>
            <a:spLocks noChangeArrowheads="1"/>
          </p:cNvSpPr>
          <p:nvPr/>
        </p:nvSpPr>
        <p:spPr bwMode="auto">
          <a:xfrm>
            <a:off x="732894" y="395838"/>
            <a:ext cx="354937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buSzPct val="80000"/>
            </a:pPr>
            <a:r>
              <a:rPr kumimoji="1" lang="ko-KR" altLang="en-US" sz="2400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기술 </a:t>
            </a:r>
            <a:r>
              <a:rPr kumimoji="1" lang="ko-KR" altLang="en-US" sz="2400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성능 </a:t>
            </a:r>
            <a:r>
              <a:rPr kumimoji="1" lang="en-US" altLang="ko-KR" sz="2400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– </a:t>
            </a:r>
            <a:r>
              <a:rPr kumimoji="1" lang="ko-KR" altLang="en-US" sz="2400" b="1" dirty="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객관적 성능</a:t>
            </a:r>
            <a:endParaRPr kumimoji="1" lang="ko-KR" altLang="en-US" sz="24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5" name="_x196831056" descr="EMB000058d04b7b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8025" y="3950409"/>
            <a:ext cx="1173163" cy="1312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_x196830656" descr="EMB000058d04b7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3832" y="3952370"/>
            <a:ext cx="1173163" cy="1312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_x196830976" descr="EMB000058d04b8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9639" y="3952919"/>
            <a:ext cx="1173163" cy="1306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직사각형 39"/>
          <p:cNvSpPr/>
          <p:nvPr/>
        </p:nvSpPr>
        <p:spPr>
          <a:xfrm>
            <a:off x="6456598" y="5857526"/>
            <a:ext cx="1467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dirty="0" smtClean="0"/>
              <a:t>&lt;</a:t>
            </a:r>
            <a:r>
              <a:rPr lang="ko-KR" altLang="en-US" sz="1400" b="1" smtClean="0"/>
              <a:t>결과물 영상</a:t>
            </a:r>
            <a:r>
              <a:rPr lang="en-US" altLang="ko-KR" sz="1400" b="1" dirty="0" smtClean="0"/>
              <a:t>&gt;</a:t>
            </a:r>
            <a:r>
              <a:rPr lang="ko-KR" altLang="en-US" sz="1400" b="1" smtClean="0"/>
              <a:t> </a:t>
            </a:r>
            <a:endParaRPr lang="ko-KR" altLang="en-US" sz="1400" b="1" dirty="0"/>
          </a:p>
        </p:txBody>
      </p:sp>
      <p:sp>
        <p:nvSpPr>
          <p:cNvPr id="41" name="직사각형 40"/>
          <p:cNvSpPr/>
          <p:nvPr/>
        </p:nvSpPr>
        <p:spPr>
          <a:xfrm>
            <a:off x="5212627" y="5267443"/>
            <a:ext cx="120898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50" b="1" dirty="0" smtClean="0"/>
              <a:t>Bilinear </a:t>
            </a:r>
            <a:r>
              <a:rPr lang="ko-KR" altLang="en-US" sz="1050" b="1" dirty="0" err="1" smtClean="0"/>
              <a:t>보간법</a:t>
            </a:r>
            <a:r>
              <a:rPr lang="ko-KR" altLang="en-US" sz="1050" b="1" dirty="0" smtClean="0"/>
              <a:t> </a:t>
            </a:r>
            <a:endParaRPr lang="ko-KR" altLang="en-US" sz="1050" b="1" dirty="0"/>
          </a:p>
        </p:txBody>
      </p:sp>
      <p:sp>
        <p:nvSpPr>
          <p:cNvPr id="42" name="직사각형 41"/>
          <p:cNvSpPr/>
          <p:nvPr/>
        </p:nvSpPr>
        <p:spPr>
          <a:xfrm>
            <a:off x="6533904" y="5265884"/>
            <a:ext cx="1119217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50" b="1" smtClean="0"/>
              <a:t>타사 </a:t>
            </a:r>
            <a:r>
              <a:rPr lang="en-US" altLang="ko-KR" sz="1050" b="1" dirty="0" smtClean="0"/>
              <a:t>SR </a:t>
            </a:r>
            <a:r>
              <a:rPr lang="ko-KR" altLang="en-US" sz="1050" b="1" smtClean="0"/>
              <a:t>솔루션</a:t>
            </a:r>
            <a:endParaRPr lang="en-US" altLang="ko-KR" sz="1050" b="1" dirty="0" smtClean="0"/>
          </a:p>
          <a:p>
            <a:r>
              <a:rPr lang="ko-KR" altLang="en-US" sz="1050" b="1" dirty="0" smtClean="0"/>
              <a:t> </a:t>
            </a:r>
            <a:endParaRPr lang="ko-KR" altLang="en-US" sz="1050" b="1" dirty="0"/>
          </a:p>
        </p:txBody>
      </p:sp>
      <p:sp>
        <p:nvSpPr>
          <p:cNvPr id="43" name="직사각형 42"/>
          <p:cNvSpPr/>
          <p:nvPr/>
        </p:nvSpPr>
        <p:spPr>
          <a:xfrm>
            <a:off x="7997024" y="5271290"/>
            <a:ext cx="678391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50" b="1" dirty="0" smtClean="0"/>
              <a:t>ETRI SR</a:t>
            </a:r>
            <a:endParaRPr lang="ko-KR" altLang="en-US" sz="1050" b="1" dirty="0"/>
          </a:p>
        </p:txBody>
      </p:sp>
      <p:sp>
        <p:nvSpPr>
          <p:cNvPr id="45" name="AutoShape 28"/>
          <p:cNvSpPr>
            <a:spLocks noChangeArrowheads="1"/>
          </p:cNvSpPr>
          <p:nvPr/>
        </p:nvSpPr>
        <p:spPr bwMode="auto">
          <a:xfrm>
            <a:off x="107504" y="1030123"/>
            <a:ext cx="3892588" cy="432048"/>
          </a:xfrm>
          <a:prstGeom prst="roundRect">
            <a:avLst>
              <a:gd name="adj" fmla="val 21431"/>
            </a:avLst>
          </a:prstGeom>
          <a:solidFill>
            <a:schemeClr val="accent1">
              <a:lumMod val="75000"/>
            </a:schemeClr>
          </a:solidFill>
          <a:extLst/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4">
              <a:hueOff val="0"/>
              <a:satOff val="0"/>
              <a:lumOff val="0"/>
              <a:alphaOff val="0"/>
            </a:schemeClr>
          </a:fillRef>
          <a:effectRef idx="3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wrap="none" anchor="ctr"/>
          <a:lstStyle/>
          <a:p>
            <a:pPr lvl="0" algn="ctr" latinLnBrk="0">
              <a:defRPr/>
            </a:pPr>
            <a:r>
              <a:rPr kumimoji="0" lang="en-US" altLang="ko-KR" sz="16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</a:rPr>
              <a:t>SR </a:t>
            </a:r>
            <a:r>
              <a:rPr lang="ko-KR" altLang="en-US" sz="1600" b="1" kern="0" dirty="0" smtClean="0">
                <a:solidFill>
                  <a:prstClr val="white"/>
                </a:solidFill>
                <a:latin typeface="맑은 고딕"/>
                <a:ea typeface="맑은 고딕"/>
              </a:rPr>
              <a:t>객관</a:t>
            </a:r>
            <a:r>
              <a:rPr lang="ko-KR" altLang="en-US" sz="1600" b="1" kern="0" dirty="0">
                <a:solidFill>
                  <a:prstClr val="white"/>
                </a:solidFill>
                <a:latin typeface="맑은 고딕"/>
                <a:ea typeface="맑은 고딕"/>
              </a:rPr>
              <a:t>적</a:t>
            </a:r>
            <a:r>
              <a:rPr kumimoji="0" lang="ko-KR" alt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/>
                <a:ea typeface="맑은 고딕"/>
              </a:rPr>
              <a:t> 화질 성능</a:t>
            </a: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360303" y="2350215"/>
            <a:ext cx="5666107" cy="3661200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3893886" y="4437112"/>
            <a:ext cx="966145" cy="953162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826942" y="4095308"/>
            <a:ext cx="10086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>
                <a:solidFill>
                  <a:srgbClr val="0070C0"/>
                </a:solidFill>
              </a:rPr>
              <a:t>고주파 영역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3790950" y="2671763"/>
            <a:ext cx="925066" cy="5412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800" dirty="0" smtClean="0">
                <a:solidFill>
                  <a:schemeClr val="tx1"/>
                </a:solidFill>
              </a:rPr>
              <a:t>원본 </a:t>
            </a:r>
            <a:r>
              <a:rPr lang="en-US" altLang="ko-KR" sz="800" dirty="0" smtClean="0">
                <a:solidFill>
                  <a:schemeClr val="tx1"/>
                </a:solidFill>
              </a:rPr>
              <a:t>UHD</a:t>
            </a:r>
          </a:p>
          <a:p>
            <a:r>
              <a:rPr lang="en-US" altLang="ko-KR" sz="800" dirty="0" smtClean="0">
                <a:solidFill>
                  <a:schemeClr val="tx1"/>
                </a:solidFill>
              </a:rPr>
              <a:t>ETRI SR</a:t>
            </a:r>
          </a:p>
          <a:p>
            <a:r>
              <a:rPr lang="ko-KR" altLang="en-US" sz="800" dirty="0" smtClean="0">
                <a:solidFill>
                  <a:schemeClr val="tx1"/>
                </a:solidFill>
              </a:rPr>
              <a:t>타사 </a:t>
            </a:r>
            <a:r>
              <a:rPr lang="en-US" altLang="ko-KR" sz="800" dirty="0" smtClean="0">
                <a:solidFill>
                  <a:schemeClr val="tx1"/>
                </a:solidFill>
              </a:rPr>
              <a:t>SR </a:t>
            </a:r>
            <a:r>
              <a:rPr lang="ko-KR" altLang="en-US" sz="800" smtClean="0">
                <a:solidFill>
                  <a:schemeClr val="tx1"/>
                </a:solidFill>
              </a:rPr>
              <a:t>솔루션</a:t>
            </a:r>
            <a:endParaRPr lang="en-US" altLang="ko-KR" sz="800" dirty="0" smtClean="0">
              <a:solidFill>
                <a:schemeClr val="tx1"/>
              </a:solidFill>
            </a:endParaRPr>
          </a:p>
          <a:p>
            <a:r>
              <a:rPr lang="en-US" altLang="ko-KR" sz="800" dirty="0" smtClean="0">
                <a:solidFill>
                  <a:schemeClr val="tx1"/>
                </a:solidFill>
              </a:rPr>
              <a:t>Bilinear </a:t>
            </a:r>
            <a:r>
              <a:rPr lang="ko-KR" altLang="en-US" sz="800" smtClean="0">
                <a:solidFill>
                  <a:schemeClr val="tx1"/>
                </a:solidFill>
              </a:rPr>
              <a:t>보간법</a:t>
            </a:r>
            <a:endParaRPr lang="ko-KR" altLang="en-US" sz="800" dirty="0"/>
          </a:p>
        </p:txBody>
      </p:sp>
      <p:sp>
        <p:nvSpPr>
          <p:cNvPr id="46" name="직사각형 45"/>
          <p:cNvSpPr/>
          <p:nvPr/>
        </p:nvSpPr>
        <p:spPr>
          <a:xfrm>
            <a:off x="1534483" y="5924598"/>
            <a:ext cx="224773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b="1" dirty="0" smtClean="0"/>
              <a:t>&lt;</a:t>
            </a:r>
            <a:r>
              <a:rPr lang="ko-KR" altLang="en-US" sz="1400" b="1" smtClean="0"/>
              <a:t>영상 주파수 스펙트럼</a:t>
            </a:r>
            <a:r>
              <a:rPr lang="en-US" altLang="ko-KR" sz="1400" b="1" dirty="0" smtClean="0"/>
              <a:t>&gt;</a:t>
            </a:r>
            <a:r>
              <a:rPr lang="ko-KR" altLang="en-US" sz="1400" b="1" smtClean="0"/>
              <a:t> 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75122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E3DE00"/>
        </a:solidFill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smtClean="0">
            <a:solidFill>
              <a:srgbClr val="FF0000"/>
            </a:solidFill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1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smtClean="0">
            <a:solidFill>
              <a:srgbClr val="FF0000"/>
            </a:solidFill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2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smtClean="0">
            <a:solidFill>
              <a:srgbClr val="FF0000"/>
            </a:solidFill>
          </a:defRPr>
        </a:defPPr>
      </a:lstStyle>
    </a:txDef>
  </a:objectDefaults>
  <a:extraClrSchemeLst/>
</a:theme>
</file>

<file path=ppt/theme/theme4.xml><?xml version="1.0" encoding="utf-8"?>
<a:theme xmlns:a="http://schemas.openxmlformats.org/drawingml/2006/main" name="3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smtClean="0">
            <a:solidFill>
              <a:srgbClr val="FF0000"/>
            </a:solidFill>
          </a:defRPr>
        </a:defPPr>
      </a:lstStyle>
    </a:txDef>
  </a:objectDefaults>
  <a:extraClrSchemeLst/>
</a:theme>
</file>

<file path=ppt/theme/theme5.xml><?xml version="1.0" encoding="utf-8"?>
<a:theme xmlns:a="http://schemas.openxmlformats.org/drawingml/2006/main" name="5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smtClean="0">
            <a:solidFill>
              <a:srgbClr val="FF0000"/>
            </a:solidFill>
          </a:defRPr>
        </a:defPPr>
      </a:lstStyle>
    </a:txDef>
  </a:objectDefaults>
  <a:extraClrSchemeLst/>
</a:theme>
</file>

<file path=ppt/theme/theme6.xml><?xml version="1.0" encoding="utf-8"?>
<a:theme xmlns:a="http://schemas.openxmlformats.org/drawingml/2006/main" name="4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smtClean="0">
            <a:solidFill>
              <a:srgbClr val="FF0000"/>
            </a:solidFill>
          </a:defRPr>
        </a:defPPr>
      </a:lstStyle>
    </a:txDef>
  </a:objectDefaults>
  <a:extraClrSchemeLst/>
</a:theme>
</file>

<file path=ppt/theme/theme7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33032</TotalTime>
  <Words>1086</Words>
  <Application>Microsoft Office PowerPoint</Application>
  <PresentationFormat>화면 슬라이드 쇼(4:3)</PresentationFormat>
  <Paragraphs>216</Paragraphs>
  <Slides>19</Slides>
  <Notes>10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6</vt:i4>
      </vt:variant>
      <vt:variant>
        <vt:lpstr>슬라이드 제목</vt:lpstr>
      </vt:variant>
      <vt:variant>
        <vt:i4>19</vt:i4>
      </vt:variant>
    </vt:vector>
  </HeadingPairs>
  <TitlesOfParts>
    <vt:vector size="33" baseType="lpstr">
      <vt:lpstr>굴림</vt:lpstr>
      <vt:lpstr>Arial</vt:lpstr>
      <vt:lpstr>Wingdings 2</vt:lpstr>
      <vt:lpstr>HY견고딕</vt:lpstr>
      <vt:lpstr>맑은 고딕</vt:lpstr>
      <vt:lpstr>Wingdings</vt:lpstr>
      <vt:lpstr>Tahoma</vt:lpstr>
      <vt:lpstr>HY헤드라인M</vt:lpstr>
      <vt:lpstr>디자인 사용자 지정</vt:lpstr>
      <vt:lpstr>1_디자인 사용자 지정</vt:lpstr>
      <vt:lpstr>2_디자인 사용자 지정</vt:lpstr>
      <vt:lpstr>3_디자인 사용자 지정</vt:lpstr>
      <vt:lpstr>5_디자인 사용자 지정</vt:lpstr>
      <vt:lpstr>4_디자인 사용자 지정</vt:lpstr>
      <vt:lpstr>PowerPoint 프레젠테이션</vt:lpstr>
      <vt:lpstr>기술 소개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고화질 3D방송/고화질 2D방송/ 모바일 방송 서비스를 제공할 수 있는 ATSC 8-VSB 기반 단일채널 방송 시스템 기술 개발</dc:title>
  <dc:creator>steve-kim</dc:creator>
  <cp:lastModifiedBy>User</cp:lastModifiedBy>
  <cp:revision>1681</cp:revision>
  <cp:lastPrinted>2014-07-29T14:02:39Z</cp:lastPrinted>
  <dcterms:created xsi:type="dcterms:W3CDTF">2012-02-20T01:39:37Z</dcterms:created>
  <dcterms:modified xsi:type="dcterms:W3CDTF">2015-08-18T01:53:29Z</dcterms:modified>
</cp:coreProperties>
</file>